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65" r:id="rId3"/>
    <p:sldId id="263" r:id="rId4"/>
    <p:sldId id="297" r:id="rId5"/>
    <p:sldId id="298" r:id="rId6"/>
    <p:sldId id="284" r:id="rId7"/>
    <p:sldId id="285" r:id="rId8"/>
    <p:sldId id="281" r:id="rId9"/>
    <p:sldId id="280" r:id="rId10"/>
    <p:sldId id="258" r:id="rId11"/>
    <p:sldId id="271" r:id="rId12"/>
    <p:sldId id="291" r:id="rId13"/>
    <p:sldId id="290" r:id="rId14"/>
    <p:sldId id="287" r:id="rId15"/>
    <p:sldId id="274" r:id="rId16"/>
    <p:sldId id="288" r:id="rId17"/>
    <p:sldId id="292" r:id="rId18"/>
    <p:sldId id="299" r:id="rId19"/>
    <p:sldId id="295" r:id="rId20"/>
    <p:sldId id="278" r:id="rId21"/>
    <p:sldId id="296" r:id="rId22"/>
    <p:sldId id="300" r:id="rId23"/>
    <p:sldId id="277" r:id="rId24"/>
    <p:sldId id="26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5D5F"/>
    <a:srgbClr val="FF8301"/>
    <a:srgbClr val="FFBC29"/>
    <a:srgbClr val="3EEAFF"/>
    <a:srgbClr val="4ACFF0"/>
    <a:srgbClr val="7DC8FF"/>
    <a:srgbClr val="6EF5FF"/>
    <a:srgbClr val="8A8C8C"/>
    <a:srgbClr val="0181BC"/>
    <a:srgbClr val="FAB7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368"/>
    <p:restoredTop sz="95428"/>
  </p:normalViewPr>
  <p:slideViewPr>
    <p:cSldViewPr snapToGrid="0" snapToObjects="1">
      <p:cViewPr varScale="1">
        <p:scale>
          <a:sx n="111" d="100"/>
          <a:sy n="111" d="100"/>
        </p:scale>
        <p:origin x="104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wmf"/><Relationship Id="rId6" Type="http://schemas.openxmlformats.org/officeDocument/2006/relationships/image" Target="../media/image37.wmf"/><Relationship Id="rId1" Type="http://schemas.openxmlformats.org/officeDocument/2006/relationships/image" Target="../media/image32.wmf"/><Relationship Id="rId2"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2.wmf"/><Relationship Id="rId2" Type="http://schemas.openxmlformats.org/officeDocument/2006/relationships/image" Target="../media/image1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C5662D-C833-7248-A270-A1B2A1A80B3C}" type="datetimeFigureOut">
              <a:rPr lang="en-US" smtClean="0"/>
              <a:t>8/2/17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E79BC-67A7-9A48-A6AE-8A758EC0F498}" type="slidenum">
              <a:rPr lang="en-US" smtClean="0"/>
              <a:t>‹#›</a:t>
            </a:fld>
            <a:endParaRPr lang="en-US"/>
          </a:p>
        </p:txBody>
      </p:sp>
    </p:spTree>
    <p:extLst>
      <p:ext uri="{BB962C8B-B14F-4D97-AF65-F5344CB8AC3E}">
        <p14:creationId xmlns:p14="http://schemas.microsoft.com/office/powerpoint/2010/main" val="233665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79BC-67A7-9A48-A6AE-8A758EC0F498}" type="slidenum">
              <a:rPr lang="en-US" smtClean="0"/>
              <a:t>2</a:t>
            </a:fld>
            <a:endParaRPr lang="en-US"/>
          </a:p>
        </p:txBody>
      </p:sp>
    </p:spTree>
    <p:extLst>
      <p:ext uri="{BB962C8B-B14F-4D97-AF65-F5344CB8AC3E}">
        <p14:creationId xmlns:p14="http://schemas.microsoft.com/office/powerpoint/2010/main" val="1347592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79BC-67A7-9A48-A6AE-8A758EC0F498}" type="slidenum">
              <a:rPr lang="en-US" smtClean="0"/>
              <a:t>3</a:t>
            </a:fld>
            <a:endParaRPr lang="en-US"/>
          </a:p>
        </p:txBody>
      </p:sp>
    </p:spTree>
    <p:extLst>
      <p:ext uri="{BB962C8B-B14F-4D97-AF65-F5344CB8AC3E}">
        <p14:creationId xmlns:p14="http://schemas.microsoft.com/office/powerpoint/2010/main" val="1878373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79BC-67A7-9A48-A6AE-8A758EC0F498}" type="slidenum">
              <a:rPr lang="en-US" smtClean="0"/>
              <a:t>10</a:t>
            </a:fld>
            <a:endParaRPr lang="en-US"/>
          </a:p>
        </p:txBody>
      </p:sp>
    </p:spTree>
    <p:extLst>
      <p:ext uri="{BB962C8B-B14F-4D97-AF65-F5344CB8AC3E}">
        <p14:creationId xmlns:p14="http://schemas.microsoft.com/office/powerpoint/2010/main" val="778271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Combining effortless enterprise deployment with a comprehensive, standalone transmission workflow spanning from signal origination at the SDI connection to content delivery over IP, </a:t>
            </a:r>
            <a:r>
              <a:rPr lang="en-US" dirty="0" err="1" smtClean="0"/>
              <a:t>theMediaDS</a:t>
            </a:r>
            <a:r>
              <a:rPr lang="en-US" dirty="0" smtClean="0"/>
              <a:t> enables your productions, presentations, and live events to be seen by anyone, anywhere, on any device—directly from your control room, studio or production site.</a:t>
            </a:r>
          </a:p>
          <a:p>
            <a:endParaRPr lang="en-US" dirty="0"/>
          </a:p>
        </p:txBody>
      </p:sp>
      <p:sp>
        <p:nvSpPr>
          <p:cNvPr id="4" name="Slide Number Placeholder 3"/>
          <p:cNvSpPr>
            <a:spLocks noGrp="1"/>
          </p:cNvSpPr>
          <p:nvPr>
            <p:ph type="sldNum" sz="quarter" idx="10"/>
          </p:nvPr>
        </p:nvSpPr>
        <p:spPr/>
        <p:txBody>
          <a:bodyPr/>
          <a:lstStyle/>
          <a:p>
            <a:fld id="{DC8E79BC-67A7-9A48-A6AE-8A758EC0F498}" type="slidenum">
              <a:rPr lang="en-US" smtClean="0"/>
              <a:t>11</a:t>
            </a:fld>
            <a:endParaRPr lang="en-US"/>
          </a:p>
        </p:txBody>
      </p:sp>
    </p:spTree>
    <p:extLst>
      <p:ext uri="{BB962C8B-B14F-4D97-AF65-F5344CB8AC3E}">
        <p14:creationId xmlns:p14="http://schemas.microsoft.com/office/powerpoint/2010/main" val="1451409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79BC-67A7-9A48-A6AE-8A758EC0F498}" type="slidenum">
              <a:rPr lang="en-US" smtClean="0"/>
              <a:t>18</a:t>
            </a:fld>
            <a:endParaRPr lang="en-US"/>
          </a:p>
        </p:txBody>
      </p:sp>
    </p:spTree>
    <p:extLst>
      <p:ext uri="{BB962C8B-B14F-4D97-AF65-F5344CB8AC3E}">
        <p14:creationId xmlns:p14="http://schemas.microsoft.com/office/powerpoint/2010/main" val="915173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Technical articles we referenced during our call:</a:t>
            </a:r>
          </a:p>
          <a:p>
            <a:pPr marL="285750" indent="-285750">
              <a:buClr>
                <a:schemeClr val="tx1"/>
              </a:buClr>
              <a:buFont typeface="Arial" charset="0"/>
              <a:buChar char="•"/>
            </a:pPr>
            <a:r>
              <a:rPr lang="en-US" sz="1200" dirty="0" smtClean="0"/>
              <a:t>Wowza Origin/Edge environment: https://</a:t>
            </a:r>
            <a:r>
              <a:rPr lang="en-US" sz="1200" dirty="0" err="1" smtClean="0"/>
              <a:t>www.wowza.com</a:t>
            </a:r>
            <a:r>
              <a:rPr lang="en-US" sz="1200" dirty="0" smtClean="0"/>
              <a:t>/forums/content.php?227</a:t>
            </a:r>
          </a:p>
          <a:p>
            <a:pPr marL="285750" indent="-285750">
              <a:buClr>
                <a:schemeClr val="tx1"/>
              </a:buClr>
              <a:buFont typeface="Arial" charset="0"/>
              <a:buChar char="•"/>
            </a:pPr>
            <a:r>
              <a:rPr lang="en-US" sz="1200" dirty="0" smtClean="0"/>
              <a:t>Dynamic Load Balancing: https://</a:t>
            </a:r>
            <a:r>
              <a:rPr lang="en-US" sz="1200" dirty="0" err="1" smtClean="0"/>
              <a:t>www.wowza.com</a:t>
            </a:r>
            <a:r>
              <a:rPr lang="en-US" sz="1200" dirty="0" smtClean="0"/>
              <a:t>/forums/content.php?108 </a:t>
            </a:r>
          </a:p>
          <a:p>
            <a:pPr marL="285750" indent="-285750">
              <a:buClr>
                <a:schemeClr val="tx1"/>
              </a:buClr>
              <a:buFont typeface="Arial" charset="0"/>
              <a:buChar char="•"/>
            </a:pPr>
            <a:r>
              <a:rPr lang="en-US" sz="1200" dirty="0" smtClean="0"/>
              <a:t>Load Test Tool: https://</a:t>
            </a:r>
            <a:r>
              <a:rPr lang="en-US" sz="1200" dirty="0" err="1" smtClean="0"/>
              <a:t>www.wowza.com</a:t>
            </a:r>
            <a:r>
              <a:rPr lang="en-US" sz="1200" dirty="0" smtClean="0"/>
              <a:t>/forums/content.php?122</a:t>
            </a:r>
          </a:p>
          <a:p>
            <a:pPr marL="285750" indent="-285750">
              <a:buClr>
                <a:schemeClr val="tx1"/>
              </a:buClr>
              <a:buFont typeface="Arial" charset="0"/>
              <a:buChar char="•"/>
            </a:pPr>
            <a:r>
              <a:rPr lang="en-US" sz="1200" dirty="0" smtClean="0"/>
              <a:t>Central </a:t>
            </a:r>
            <a:r>
              <a:rPr lang="en-US" sz="1200" dirty="0" err="1" smtClean="0"/>
              <a:t>Config</a:t>
            </a:r>
            <a:r>
              <a:rPr lang="en-US" sz="1200" dirty="0" smtClean="0"/>
              <a:t> Tool: https://</a:t>
            </a:r>
            <a:r>
              <a:rPr lang="en-US" sz="1200" dirty="0" err="1" smtClean="0"/>
              <a:t>www.wowza.com</a:t>
            </a:r>
            <a:r>
              <a:rPr lang="en-US" sz="1200" dirty="0" smtClean="0"/>
              <a:t>/forums/content.php?112</a:t>
            </a:r>
          </a:p>
          <a:p>
            <a:endParaRPr lang="en-US" sz="1200" dirty="0" smtClean="0"/>
          </a:p>
          <a:p>
            <a:endParaRPr lang="en-US" baseline="0" dirty="0" smtClean="0"/>
          </a:p>
        </p:txBody>
      </p:sp>
      <p:sp>
        <p:nvSpPr>
          <p:cNvPr id="4" name="Slide Number Placeholder 3"/>
          <p:cNvSpPr>
            <a:spLocks noGrp="1"/>
          </p:cNvSpPr>
          <p:nvPr>
            <p:ph type="sldNum" sz="quarter" idx="10"/>
          </p:nvPr>
        </p:nvSpPr>
        <p:spPr/>
        <p:txBody>
          <a:bodyPr/>
          <a:lstStyle/>
          <a:p>
            <a:fld id="{F688A291-FF36-1949-949C-244018F91886}" type="slidenum">
              <a:rPr lang="en-US" smtClean="0"/>
              <a:t>19</a:t>
            </a:fld>
            <a:endParaRPr lang="en-US"/>
          </a:p>
        </p:txBody>
      </p:sp>
    </p:spTree>
    <p:extLst>
      <p:ext uri="{BB962C8B-B14F-4D97-AF65-F5344CB8AC3E}">
        <p14:creationId xmlns:p14="http://schemas.microsoft.com/office/powerpoint/2010/main" val="1556762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8E79BC-67A7-9A48-A6AE-8A758EC0F498}" type="slidenum">
              <a:rPr lang="en-US" smtClean="0"/>
              <a:t>22</a:t>
            </a:fld>
            <a:endParaRPr lang="en-US"/>
          </a:p>
        </p:txBody>
      </p:sp>
    </p:spTree>
    <p:extLst>
      <p:ext uri="{BB962C8B-B14F-4D97-AF65-F5344CB8AC3E}">
        <p14:creationId xmlns:p14="http://schemas.microsoft.com/office/powerpoint/2010/main" val="10971681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1" Type="http://schemas.openxmlformats.org/officeDocument/2006/relationships/hyperlink" Target="htttp://www.facebook.com/wowza" TargetMode="External"/><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hyperlink" Target="http://www.wowza.com/" TargetMode="External"/><Relationship Id="rId17" Type="http://schemas.openxmlformats.org/officeDocument/2006/relationships/image" Target="../media/image15.png"/><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hyperlink" Target="http://www.twitter.com/wowzamedia" TargetMode="External"/><Relationship Id="rId6" Type="http://schemas.openxmlformats.org/officeDocument/2006/relationships/hyperlink" Target="http://www.youtube.com/user/wowzamedia" TargetMode="External"/><Relationship Id="rId7" Type="http://schemas.openxmlformats.org/officeDocument/2006/relationships/hyperlink" Target="http://www.facebook.com/wowza" TargetMode="External"/><Relationship Id="rId8" Type="http://schemas.openxmlformats.org/officeDocument/2006/relationships/hyperlink" Target="http://www.plus.google.com/+wowza/posts" TargetMode="External"/><Relationship Id="rId9" Type="http://schemas.openxmlformats.org/officeDocument/2006/relationships/hyperlink" Target="http://www.linkedin.com/company/wowza-media-systems" TargetMode="External"/><Relationship Id="rId10"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459638"/>
            <a:ext cx="6158459" cy="2387600"/>
          </a:xfrm>
        </p:spPr>
        <p:txBody>
          <a:bodyPr anchor="b">
            <a:normAutofit/>
          </a:bodyPr>
          <a:lstStyle>
            <a:lvl1pPr algn="l">
              <a:defRPr sz="4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524000" y="3939313"/>
            <a:ext cx="6158459" cy="467792"/>
          </a:xfrm>
        </p:spPr>
        <p:txBody>
          <a:bodyPr>
            <a:noAutofit/>
          </a:bodyPr>
          <a:lstStyle>
            <a:lvl1pPr marL="0" indent="0" algn="l">
              <a:buNone/>
              <a:defRPr sz="2400" b="0" i="1">
                <a:solidFill>
                  <a:schemeClr val="bg1"/>
                </a:solidFill>
                <a:latin typeface="Rockwell Italic" charset="0"/>
                <a:ea typeface="Rockwell Italic" charset="0"/>
                <a:cs typeface="Rockwell Ital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Author</a:t>
            </a:r>
            <a:endParaRPr lang="en-US" dirty="0"/>
          </a:p>
        </p:txBody>
      </p:sp>
      <p:sp>
        <p:nvSpPr>
          <p:cNvPr id="6" name="Text Placeholder 5"/>
          <p:cNvSpPr>
            <a:spLocks noGrp="1"/>
          </p:cNvSpPr>
          <p:nvPr>
            <p:ph type="body" sz="quarter" idx="12"/>
          </p:nvPr>
        </p:nvSpPr>
        <p:spPr>
          <a:xfrm>
            <a:off x="1524000" y="4475108"/>
            <a:ext cx="6158459" cy="441325"/>
          </a:xfrm>
        </p:spPr>
        <p:txBody>
          <a:bodyPr>
            <a:noAutofit/>
          </a:bodyPr>
          <a:lstStyle>
            <a:lvl1pPr marL="0" indent="0">
              <a:buNone/>
              <a:defRPr sz="1400" b="0" i="1">
                <a:solidFill>
                  <a:schemeClr val="bg1"/>
                </a:solidFill>
                <a:latin typeface="Rockwell Italic" charset="0"/>
                <a:ea typeface="Rockwell Italic" charset="0"/>
                <a:cs typeface="Rockwell Italic" charset="0"/>
              </a:defRPr>
            </a:lvl1pPr>
            <a:lvl2pPr marL="457200" indent="0">
              <a:buNone/>
              <a:defRPr sz="1400" b="0" i="1">
                <a:solidFill>
                  <a:srgbClr val="FF8301"/>
                </a:solidFill>
                <a:latin typeface="Museo Sans 500" charset="0"/>
                <a:ea typeface="Museo Sans 500" charset="0"/>
                <a:cs typeface="Museo Sans 500" charset="0"/>
              </a:defRPr>
            </a:lvl2pPr>
            <a:lvl3pPr marL="914400" indent="0">
              <a:buNone/>
              <a:defRPr sz="1400" b="0" i="1">
                <a:solidFill>
                  <a:srgbClr val="FF8301"/>
                </a:solidFill>
                <a:latin typeface="Museo Sans 500" charset="0"/>
                <a:ea typeface="Museo Sans 500" charset="0"/>
                <a:cs typeface="Museo Sans 500" charset="0"/>
              </a:defRPr>
            </a:lvl3pPr>
            <a:lvl4pPr marL="1371600" indent="0">
              <a:buNone/>
              <a:defRPr sz="1400" b="0" i="1">
                <a:solidFill>
                  <a:srgbClr val="FF8301"/>
                </a:solidFill>
                <a:latin typeface="Museo Sans 500" charset="0"/>
                <a:ea typeface="Museo Sans 500" charset="0"/>
                <a:cs typeface="Museo Sans 500" charset="0"/>
              </a:defRPr>
            </a:lvl4pPr>
            <a:lvl5pPr marL="1828800" indent="0">
              <a:buNone/>
              <a:defRPr sz="1400" b="0" i="1">
                <a:solidFill>
                  <a:srgbClr val="FF8301"/>
                </a:solidFill>
                <a:latin typeface="Museo Sans 500" charset="0"/>
                <a:ea typeface="Museo Sans 500" charset="0"/>
                <a:cs typeface="Museo Sans 500" charset="0"/>
              </a:defRPr>
            </a:lvl5pPr>
          </a:lstStyle>
          <a:p>
            <a:pPr lvl="0"/>
            <a:r>
              <a:rPr lang="en-US" dirty="0" smtClean="0"/>
              <a:t>Click to edit Master text styles</a:t>
            </a: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56081" y="0"/>
            <a:ext cx="9824738" cy="4475108"/>
          </a:xfrm>
          <a:prstGeom prst="rect">
            <a:avLst/>
          </a:prstGeom>
        </p:spPr>
      </p:pic>
      <p:pic>
        <p:nvPicPr>
          <p:cNvPr id="15" name="Picture 14"/>
          <p:cNvPicPr>
            <a:picLocks noChangeAspect="1"/>
          </p:cNvPicPr>
          <p:nvPr userDrawn="1"/>
        </p:nvPicPr>
        <p:blipFill rotWithShape="1">
          <a:blip r:embed="rId3" cstate="screen">
            <a:extLst>
              <a:ext uri="{28A0092B-C50C-407E-A947-70E740481C1C}">
                <a14:useLocalDpi xmlns:a14="http://schemas.microsoft.com/office/drawing/2010/main"/>
              </a:ext>
            </a:extLst>
          </a:blip>
          <a:srcRect b="-2"/>
          <a:stretch/>
        </p:blipFill>
        <p:spPr>
          <a:xfrm rot="10800000">
            <a:off x="2651131" y="2391130"/>
            <a:ext cx="9824738" cy="4470989"/>
          </a:xfrm>
          <a:prstGeom prst="rect">
            <a:avLst/>
          </a:prstGeom>
        </p:spPr>
      </p:pic>
      <p:sp>
        <p:nvSpPr>
          <p:cNvPr id="11"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81709" y="813751"/>
            <a:ext cx="2042852" cy="817141"/>
          </a:xfrm>
          <a:prstGeom prst="rect">
            <a:avLst/>
          </a:prstGeom>
        </p:spPr>
      </p:pic>
    </p:spTree>
    <p:extLst>
      <p:ext uri="{BB962C8B-B14F-4D97-AF65-F5344CB8AC3E}">
        <p14:creationId xmlns:p14="http://schemas.microsoft.com/office/powerpoint/2010/main" val="195774779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Grey Header Content Slide">
    <p:spTree>
      <p:nvGrpSpPr>
        <p:cNvPr id="1" name=""/>
        <p:cNvGrpSpPr/>
        <p:nvPr/>
      </p:nvGrpSpPr>
      <p:grpSpPr>
        <a:xfrm>
          <a:off x="0" y="0"/>
          <a:ext cx="0" cy="0"/>
          <a:chOff x="0" y="0"/>
          <a:chExt cx="0" cy="0"/>
        </a:xfrm>
      </p:grpSpPr>
      <p:sp>
        <p:nvSpPr>
          <p:cNvPr id="9" name="Rectangle 8"/>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0"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
        <p:nvSpPr>
          <p:cNvPr id="7" name="Text Placeholder 6"/>
          <p:cNvSpPr>
            <a:spLocks noGrp="1"/>
          </p:cNvSpPr>
          <p:nvPr>
            <p:ph type="body" sz="quarter" idx="12"/>
          </p:nvPr>
        </p:nvSpPr>
        <p:spPr>
          <a:xfrm>
            <a:off x="631825" y="1433384"/>
            <a:ext cx="11072329" cy="4262567"/>
          </a:xfrm>
        </p:spPr>
        <p:txBody>
          <a:bodyPr>
            <a:noAutofit/>
          </a:bodyPr>
          <a:lstStyle>
            <a:lvl1pPr marL="0" indent="0">
              <a:buClr>
                <a:srgbClr val="FF8301"/>
              </a:buClr>
              <a:buFontTx/>
              <a:buNone/>
              <a:defRPr sz="1400" b="0" i="0" baseline="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83380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Grey Header Content Slide">
    <p:spTree>
      <p:nvGrpSpPr>
        <p:cNvPr id="1" name=""/>
        <p:cNvGrpSpPr/>
        <p:nvPr/>
      </p:nvGrpSpPr>
      <p:grpSpPr>
        <a:xfrm>
          <a:off x="0" y="0"/>
          <a:ext cx="0" cy="0"/>
          <a:chOff x="0" y="0"/>
          <a:chExt cx="0" cy="0"/>
        </a:xfrm>
      </p:grpSpPr>
      <p:sp>
        <p:nvSpPr>
          <p:cNvPr id="9" name="Rectangle 8"/>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0"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77115143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hite Header Conten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rgbClr val="5A5D5F"/>
                </a:solidFill>
                <a:latin typeface="Arial Bold" charset="0"/>
                <a:ea typeface="Arial Bold" charset="0"/>
                <a:cs typeface="Arial Bold" charset="0"/>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
        <p:nvSpPr>
          <p:cNvPr id="8" name="Text Placeholder 6"/>
          <p:cNvSpPr>
            <a:spLocks noGrp="1"/>
          </p:cNvSpPr>
          <p:nvPr>
            <p:ph type="body" sz="quarter" idx="12"/>
          </p:nvPr>
        </p:nvSpPr>
        <p:spPr>
          <a:xfrm>
            <a:off x="631825" y="1433384"/>
            <a:ext cx="11072329" cy="4262567"/>
          </a:xfrm>
        </p:spPr>
        <p:txBody>
          <a:bodyPr>
            <a:noAutofit/>
          </a:bodyPr>
          <a:lstStyle>
            <a:lvl1pPr marL="0" indent="0">
              <a:buClr>
                <a:srgbClr val="FF8301"/>
              </a:buClr>
              <a:buFontTx/>
              <a:buNone/>
              <a:defRPr sz="1400" b="0" i="0" baseline="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12650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White Header Content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rgbClr val="5A5D5F"/>
                </a:solidFill>
                <a:latin typeface="Arial Bold" charset="0"/>
                <a:ea typeface="Arial Bold" charset="0"/>
                <a:cs typeface="Arial Bold" charset="0"/>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9718992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ey Header 1 Column with Image">
    <p:spTree>
      <p:nvGrpSpPr>
        <p:cNvPr id="1" name=""/>
        <p:cNvGrpSpPr/>
        <p:nvPr/>
      </p:nvGrpSpPr>
      <p:grpSpPr>
        <a:xfrm>
          <a:off x="0" y="0"/>
          <a:ext cx="0" cy="0"/>
          <a:chOff x="0" y="0"/>
          <a:chExt cx="0" cy="0"/>
        </a:xfrm>
      </p:grpSpPr>
      <p:sp>
        <p:nvSpPr>
          <p:cNvPr id="15" name="Rectangle 14"/>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4" name="Picture Placeholder 13"/>
          <p:cNvSpPr>
            <a:spLocks noGrp="1"/>
          </p:cNvSpPr>
          <p:nvPr>
            <p:ph type="pic" sz="quarter" idx="13"/>
          </p:nvPr>
        </p:nvSpPr>
        <p:spPr>
          <a:xfrm>
            <a:off x="5965825" y="2060878"/>
            <a:ext cx="6226175" cy="3290456"/>
          </a:xfrm>
        </p:spPr>
        <p:txBody>
          <a:bodyPr>
            <a:normAutofit/>
          </a:bodyPr>
          <a:lstStyle>
            <a:lvl1pPr marL="0" indent="0">
              <a:buNone/>
              <a:defRPr sz="1800" b="0" i="0">
                <a:solidFill>
                  <a:srgbClr val="5A5D5F"/>
                </a:solidFill>
                <a:latin typeface="Arial Bold" charset="0"/>
                <a:ea typeface="Arial Bold" charset="0"/>
                <a:cs typeface="Arial Bold" charset="0"/>
              </a:defRPr>
            </a:lvl1pPr>
          </a:lstStyle>
          <a:p>
            <a:endParaRPr lang="en-US" dirty="0"/>
          </a:p>
        </p:txBody>
      </p:sp>
      <p:sp>
        <p:nvSpPr>
          <p:cNvPr id="10" name="Subtitle 2"/>
          <p:cNvSpPr>
            <a:spLocks noGrp="1"/>
          </p:cNvSpPr>
          <p:nvPr>
            <p:ph type="subTitle" idx="1" hasCustomPrompt="1"/>
          </p:nvPr>
        </p:nvSpPr>
        <p:spPr>
          <a:xfrm>
            <a:off x="632085" y="2600419"/>
            <a:ext cx="3445240" cy="1102151"/>
          </a:xfrm>
          <a:ln>
            <a:noFill/>
          </a:ln>
        </p:spPr>
        <p:txBody>
          <a:bodyPr>
            <a:normAutofit/>
          </a:bodyPr>
          <a:lstStyle>
            <a:lvl1pPr marL="0" indent="0" algn="l">
              <a:buNone/>
              <a:defRPr sz="1400" b="0" i="0">
                <a:solidFill>
                  <a:srgbClr val="5A5D5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br>
              <a:rPr lang="en-US" dirty="0" smtClean="0"/>
            </a:br>
            <a:endParaRPr lang="en-US" dirty="0" smtClean="0"/>
          </a:p>
        </p:txBody>
      </p:sp>
      <p:sp>
        <p:nvSpPr>
          <p:cNvPr id="11" name="Text Placeholder 6"/>
          <p:cNvSpPr>
            <a:spLocks noGrp="1"/>
          </p:cNvSpPr>
          <p:nvPr>
            <p:ph type="body" sz="quarter" idx="12"/>
          </p:nvPr>
        </p:nvSpPr>
        <p:spPr>
          <a:xfrm>
            <a:off x="631825" y="3852863"/>
            <a:ext cx="3444875"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6"/>
          <p:cNvSpPr>
            <a:spLocks noGrp="1"/>
          </p:cNvSpPr>
          <p:nvPr>
            <p:ph type="body" sz="quarter" idx="14" hasCustomPrompt="1"/>
          </p:nvPr>
        </p:nvSpPr>
        <p:spPr>
          <a:xfrm>
            <a:off x="631825" y="1798550"/>
            <a:ext cx="4359900"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6"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4299917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ey Header 2 Column with Image">
    <p:spTree>
      <p:nvGrpSpPr>
        <p:cNvPr id="1" name=""/>
        <p:cNvGrpSpPr/>
        <p:nvPr/>
      </p:nvGrpSpPr>
      <p:grpSpPr>
        <a:xfrm>
          <a:off x="0" y="0"/>
          <a:ext cx="0" cy="0"/>
          <a:chOff x="0" y="0"/>
          <a:chExt cx="0" cy="0"/>
        </a:xfrm>
      </p:grpSpPr>
      <p:sp>
        <p:nvSpPr>
          <p:cNvPr id="18" name="Rectangle 17"/>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32085" y="2600419"/>
            <a:ext cx="3445240" cy="1102151"/>
          </a:xfrm>
          <a:ln>
            <a:noFill/>
          </a:ln>
        </p:spPr>
        <p:txBody>
          <a:bodyPr>
            <a:normAutofit/>
          </a:bodyPr>
          <a:lstStyle>
            <a:lvl1pPr marL="0" indent="0" algn="l">
              <a:buNone/>
              <a:defRPr sz="1400" b="0" i="0">
                <a:solidFill>
                  <a:srgbClr val="5A5D5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br>
              <a:rPr lang="en-US" dirty="0" smtClean="0"/>
            </a:br>
            <a:endParaRPr lang="en-US" dirty="0" smtClean="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Text Placeholder 6"/>
          <p:cNvSpPr>
            <a:spLocks noGrp="1"/>
          </p:cNvSpPr>
          <p:nvPr>
            <p:ph type="body" sz="quarter" idx="12"/>
          </p:nvPr>
        </p:nvSpPr>
        <p:spPr>
          <a:xfrm>
            <a:off x="631825" y="3852863"/>
            <a:ext cx="3444875"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Text Placeholder 6"/>
          <p:cNvSpPr>
            <a:spLocks noGrp="1"/>
          </p:cNvSpPr>
          <p:nvPr>
            <p:ph type="body" sz="quarter" idx="13" hasCustomPrompt="1"/>
          </p:nvPr>
        </p:nvSpPr>
        <p:spPr>
          <a:xfrm>
            <a:off x="631825" y="1798550"/>
            <a:ext cx="3444875"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4" name="Text Placeholder 6"/>
          <p:cNvSpPr>
            <a:spLocks noGrp="1"/>
          </p:cNvSpPr>
          <p:nvPr>
            <p:ph type="body" sz="quarter" idx="17"/>
          </p:nvPr>
        </p:nvSpPr>
        <p:spPr>
          <a:xfrm>
            <a:off x="4403186" y="3852863"/>
            <a:ext cx="3466649"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6"/>
          <p:cNvSpPr>
            <a:spLocks noGrp="1"/>
          </p:cNvSpPr>
          <p:nvPr>
            <p:ph type="body" sz="quarter" idx="18" hasCustomPrompt="1"/>
          </p:nvPr>
        </p:nvSpPr>
        <p:spPr>
          <a:xfrm>
            <a:off x="4403187" y="1798550"/>
            <a:ext cx="3466648"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6" name="Text Placeholder 8"/>
          <p:cNvSpPr>
            <a:spLocks noGrp="1"/>
          </p:cNvSpPr>
          <p:nvPr>
            <p:ph type="body" sz="quarter" idx="19"/>
          </p:nvPr>
        </p:nvSpPr>
        <p:spPr>
          <a:xfrm>
            <a:off x="4402790" y="2600325"/>
            <a:ext cx="3467045" cy="1101725"/>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7" name="Picture Placeholder 9"/>
          <p:cNvSpPr>
            <a:spLocks noGrp="1"/>
          </p:cNvSpPr>
          <p:nvPr>
            <p:ph type="pic" sz="quarter" idx="23"/>
          </p:nvPr>
        </p:nvSpPr>
        <p:spPr>
          <a:xfrm>
            <a:off x="8195301" y="1798550"/>
            <a:ext cx="3996700" cy="3897400"/>
          </a:xfrm>
          <a:solidFill>
            <a:schemeClr val="bg1">
              <a:lumMod val="95000"/>
            </a:schemeClr>
          </a:solidFill>
        </p:spPr>
        <p:txBody>
          <a:bodyPr>
            <a:normAutofit/>
          </a:bodyPr>
          <a:lstStyle>
            <a:lvl1pPr>
              <a:defRPr sz="1800" b="0" i="0">
                <a:solidFill>
                  <a:srgbClr val="5A5D5F"/>
                </a:solidFill>
                <a:latin typeface="Arial" charset="0"/>
                <a:ea typeface="Arial" charset="0"/>
                <a:cs typeface="Arial" charset="0"/>
              </a:defRPr>
            </a:lvl1pPr>
          </a:lstStyle>
          <a:p>
            <a:endParaRPr lang="en-US" dirty="0"/>
          </a:p>
        </p:txBody>
      </p:sp>
      <p:sp>
        <p:nvSpPr>
          <p:cNvPr id="19"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21" name="Picture 2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130345573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ey Header 2 Column">
    <p:spTree>
      <p:nvGrpSpPr>
        <p:cNvPr id="1" name=""/>
        <p:cNvGrpSpPr/>
        <p:nvPr/>
      </p:nvGrpSpPr>
      <p:grpSpPr>
        <a:xfrm>
          <a:off x="0" y="0"/>
          <a:ext cx="0" cy="0"/>
          <a:chOff x="0" y="0"/>
          <a:chExt cx="0" cy="0"/>
        </a:xfrm>
      </p:grpSpPr>
      <p:sp>
        <p:nvSpPr>
          <p:cNvPr id="17" name="Rectangle 16"/>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632084" y="2600419"/>
            <a:ext cx="5326506" cy="1102151"/>
          </a:xfrm>
          <a:ln>
            <a:noFill/>
          </a:ln>
        </p:spPr>
        <p:txBody>
          <a:bodyPr>
            <a:normAutofit/>
          </a:bodyPr>
          <a:lstStyle>
            <a:lvl1pPr marL="0" indent="0" algn="l">
              <a:buNone/>
              <a:defRPr sz="1400" b="0" i="0">
                <a:solidFill>
                  <a:srgbClr val="5A5D5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br>
              <a:rPr lang="en-US" dirty="0" smtClean="0"/>
            </a:br>
            <a:endParaRPr lang="en-US" dirty="0" smtClean="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Text Placeholder 6"/>
          <p:cNvSpPr>
            <a:spLocks noGrp="1"/>
          </p:cNvSpPr>
          <p:nvPr>
            <p:ph type="body" sz="quarter" idx="12"/>
          </p:nvPr>
        </p:nvSpPr>
        <p:spPr>
          <a:xfrm>
            <a:off x="631825" y="3852863"/>
            <a:ext cx="5325942"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Text Placeholder 6"/>
          <p:cNvSpPr>
            <a:spLocks noGrp="1"/>
          </p:cNvSpPr>
          <p:nvPr>
            <p:ph type="body" sz="quarter" idx="13" hasCustomPrompt="1"/>
          </p:nvPr>
        </p:nvSpPr>
        <p:spPr>
          <a:xfrm>
            <a:off x="631825" y="1798550"/>
            <a:ext cx="5325942"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4" name="Text Placeholder 6"/>
          <p:cNvSpPr>
            <a:spLocks noGrp="1"/>
          </p:cNvSpPr>
          <p:nvPr>
            <p:ph type="body" sz="quarter" idx="17"/>
          </p:nvPr>
        </p:nvSpPr>
        <p:spPr>
          <a:xfrm>
            <a:off x="6423709" y="3852863"/>
            <a:ext cx="5223476"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6"/>
          <p:cNvSpPr>
            <a:spLocks noGrp="1"/>
          </p:cNvSpPr>
          <p:nvPr>
            <p:ph type="body" sz="quarter" idx="18" hasCustomPrompt="1"/>
          </p:nvPr>
        </p:nvSpPr>
        <p:spPr>
          <a:xfrm>
            <a:off x="6423709" y="1798550"/>
            <a:ext cx="5223475"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6" name="Text Placeholder 8"/>
          <p:cNvSpPr>
            <a:spLocks noGrp="1"/>
          </p:cNvSpPr>
          <p:nvPr>
            <p:ph type="body" sz="quarter" idx="19"/>
          </p:nvPr>
        </p:nvSpPr>
        <p:spPr>
          <a:xfrm>
            <a:off x="6423285" y="2600325"/>
            <a:ext cx="5224073" cy="1101725"/>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8"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105996139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ey Bar 3 Column">
    <p:spTree>
      <p:nvGrpSpPr>
        <p:cNvPr id="1" name=""/>
        <p:cNvGrpSpPr/>
        <p:nvPr/>
      </p:nvGrpSpPr>
      <p:grpSpPr>
        <a:xfrm>
          <a:off x="0" y="0"/>
          <a:ext cx="0" cy="0"/>
          <a:chOff x="0" y="0"/>
          <a:chExt cx="0" cy="0"/>
        </a:xfrm>
      </p:grpSpPr>
      <p:sp>
        <p:nvSpPr>
          <p:cNvPr id="18" name="Rectangle 17"/>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12165" y="2600419"/>
            <a:ext cx="3445240" cy="1102151"/>
          </a:xfrm>
          <a:ln>
            <a:noFill/>
          </a:ln>
        </p:spPr>
        <p:txBody>
          <a:bodyPr>
            <a:normAutofit/>
          </a:bodyPr>
          <a:lstStyle>
            <a:lvl1pPr marL="0" indent="0" algn="l">
              <a:buNone/>
              <a:defRPr sz="1400" b="0" i="0">
                <a:solidFill>
                  <a:srgbClr val="5A5D5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br>
              <a:rPr lang="en-US" dirty="0" smtClean="0"/>
            </a:br>
            <a:endParaRPr lang="en-US" dirty="0" smtClean="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Text Placeholder 6"/>
          <p:cNvSpPr>
            <a:spLocks noGrp="1"/>
          </p:cNvSpPr>
          <p:nvPr>
            <p:ph type="body" sz="quarter" idx="12"/>
          </p:nvPr>
        </p:nvSpPr>
        <p:spPr>
          <a:xfrm>
            <a:off x="511905" y="3852863"/>
            <a:ext cx="3444875"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Text Placeholder 6"/>
          <p:cNvSpPr>
            <a:spLocks noGrp="1"/>
          </p:cNvSpPr>
          <p:nvPr>
            <p:ph type="body" sz="quarter" idx="13" hasCustomPrompt="1"/>
          </p:nvPr>
        </p:nvSpPr>
        <p:spPr>
          <a:xfrm>
            <a:off x="511905" y="1798550"/>
            <a:ext cx="3444875"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1" name="Text Placeholder 6"/>
          <p:cNvSpPr>
            <a:spLocks noGrp="1"/>
          </p:cNvSpPr>
          <p:nvPr>
            <p:ph type="body" sz="quarter" idx="14"/>
          </p:nvPr>
        </p:nvSpPr>
        <p:spPr>
          <a:xfrm>
            <a:off x="4365710" y="3852863"/>
            <a:ext cx="3444875"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6"/>
          <p:cNvSpPr>
            <a:spLocks noGrp="1"/>
          </p:cNvSpPr>
          <p:nvPr>
            <p:ph type="body" sz="quarter" idx="15" hasCustomPrompt="1"/>
          </p:nvPr>
        </p:nvSpPr>
        <p:spPr>
          <a:xfrm>
            <a:off x="4365710" y="1798550"/>
            <a:ext cx="3444875"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9" name="Text Placeholder 8"/>
          <p:cNvSpPr>
            <a:spLocks noGrp="1"/>
          </p:cNvSpPr>
          <p:nvPr>
            <p:ph type="body" sz="quarter" idx="16"/>
          </p:nvPr>
        </p:nvSpPr>
        <p:spPr>
          <a:xfrm>
            <a:off x="4365315" y="2600325"/>
            <a:ext cx="3444875" cy="1101725"/>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5" name="Text Placeholder 6"/>
          <p:cNvSpPr>
            <a:spLocks noGrp="1"/>
          </p:cNvSpPr>
          <p:nvPr>
            <p:ph type="body" sz="quarter" idx="17"/>
          </p:nvPr>
        </p:nvSpPr>
        <p:spPr>
          <a:xfrm>
            <a:off x="8203192" y="3852863"/>
            <a:ext cx="3444875" cy="1843087"/>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6"/>
          <p:cNvSpPr>
            <a:spLocks noGrp="1"/>
          </p:cNvSpPr>
          <p:nvPr>
            <p:ph type="body" sz="quarter" idx="18" hasCustomPrompt="1"/>
          </p:nvPr>
        </p:nvSpPr>
        <p:spPr>
          <a:xfrm>
            <a:off x="8203192" y="1798550"/>
            <a:ext cx="3444875" cy="651576"/>
          </a:xfrm>
        </p:spPr>
        <p:txBody>
          <a:bodyPr lIns="91440" rIns="91440" anchor="b" anchorCtr="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7" name="Text Placeholder 8"/>
          <p:cNvSpPr>
            <a:spLocks noGrp="1"/>
          </p:cNvSpPr>
          <p:nvPr>
            <p:ph type="body" sz="quarter" idx="19"/>
          </p:nvPr>
        </p:nvSpPr>
        <p:spPr>
          <a:xfrm>
            <a:off x="8202797" y="2600325"/>
            <a:ext cx="3444875" cy="1101725"/>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9"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20" name="Picture 1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135049002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ey Bar 3 Column with Image">
    <p:spTree>
      <p:nvGrpSpPr>
        <p:cNvPr id="1" name=""/>
        <p:cNvGrpSpPr/>
        <p:nvPr/>
      </p:nvGrpSpPr>
      <p:grpSpPr>
        <a:xfrm>
          <a:off x="0" y="0"/>
          <a:ext cx="0" cy="0"/>
          <a:chOff x="0" y="0"/>
          <a:chExt cx="0" cy="0"/>
        </a:xfrm>
      </p:grpSpPr>
      <p:sp>
        <p:nvSpPr>
          <p:cNvPr id="19" name="Rectangle 18"/>
          <p:cNvSpPr/>
          <p:nvPr userDrawn="1"/>
        </p:nvSpPr>
        <p:spPr>
          <a:xfrm>
            <a:off x="0" y="0"/>
            <a:ext cx="12192000" cy="933555"/>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32085" y="292307"/>
            <a:ext cx="7867338" cy="601425"/>
          </a:xfrm>
        </p:spPr>
        <p:txBody>
          <a:bodyPr anchor="t" anchorCtr="0">
            <a:normAutofit/>
          </a:bodyPr>
          <a:lstStyle>
            <a:lvl1pPr algn="l">
              <a:defRPr sz="24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512165" y="3537306"/>
            <a:ext cx="3445240" cy="1102151"/>
          </a:xfrm>
          <a:ln>
            <a:noFill/>
          </a:ln>
        </p:spPr>
        <p:txBody>
          <a:bodyPr>
            <a:normAutofit/>
          </a:bodyPr>
          <a:lstStyle>
            <a:lvl1pPr marL="0" indent="0" algn="l">
              <a:buNone/>
              <a:defRPr sz="1400" b="0" i="0">
                <a:solidFill>
                  <a:srgbClr val="5A5D5F"/>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br>
              <a:rPr lang="en-US" dirty="0" smtClean="0"/>
            </a:br>
            <a:endParaRPr lang="en-US" dirty="0" smtClean="0"/>
          </a:p>
        </p:txBody>
      </p:sp>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Text Placeholder 6"/>
          <p:cNvSpPr>
            <a:spLocks noGrp="1"/>
          </p:cNvSpPr>
          <p:nvPr>
            <p:ph type="body" sz="quarter" idx="12"/>
          </p:nvPr>
        </p:nvSpPr>
        <p:spPr>
          <a:xfrm>
            <a:off x="511905" y="4789749"/>
            <a:ext cx="3444875" cy="1371211"/>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2" name="Text Placeholder 6"/>
          <p:cNvSpPr>
            <a:spLocks noGrp="1"/>
          </p:cNvSpPr>
          <p:nvPr>
            <p:ph type="body" sz="quarter" idx="13" hasCustomPrompt="1"/>
          </p:nvPr>
        </p:nvSpPr>
        <p:spPr>
          <a:xfrm>
            <a:off x="511905" y="2735437"/>
            <a:ext cx="3444875" cy="651576"/>
          </a:xfrm>
        </p:spPr>
        <p:txBody>
          <a:bodyPr lIns="91440" rIns="9144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1" name="Text Placeholder 6"/>
          <p:cNvSpPr>
            <a:spLocks noGrp="1"/>
          </p:cNvSpPr>
          <p:nvPr>
            <p:ph type="body" sz="quarter" idx="14"/>
          </p:nvPr>
        </p:nvSpPr>
        <p:spPr>
          <a:xfrm>
            <a:off x="4365710" y="4789749"/>
            <a:ext cx="3444875" cy="1371211"/>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6"/>
          <p:cNvSpPr>
            <a:spLocks noGrp="1"/>
          </p:cNvSpPr>
          <p:nvPr>
            <p:ph type="body" sz="quarter" idx="15" hasCustomPrompt="1"/>
          </p:nvPr>
        </p:nvSpPr>
        <p:spPr>
          <a:xfrm>
            <a:off x="4365710" y="2735437"/>
            <a:ext cx="3444875" cy="651576"/>
          </a:xfrm>
        </p:spPr>
        <p:txBody>
          <a:bodyPr lIns="91440" rIns="9144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9" name="Text Placeholder 8"/>
          <p:cNvSpPr>
            <a:spLocks noGrp="1"/>
          </p:cNvSpPr>
          <p:nvPr>
            <p:ph type="body" sz="quarter" idx="16"/>
          </p:nvPr>
        </p:nvSpPr>
        <p:spPr>
          <a:xfrm>
            <a:off x="4365315" y="3537211"/>
            <a:ext cx="3444875" cy="1101726"/>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5" name="Text Placeholder 6"/>
          <p:cNvSpPr>
            <a:spLocks noGrp="1"/>
          </p:cNvSpPr>
          <p:nvPr>
            <p:ph type="body" sz="quarter" idx="17"/>
          </p:nvPr>
        </p:nvSpPr>
        <p:spPr>
          <a:xfrm>
            <a:off x="8203192" y="4789749"/>
            <a:ext cx="3444875" cy="1371211"/>
          </a:xfrm>
        </p:spPr>
        <p:txBody>
          <a:bodyPr>
            <a:noAutofit/>
          </a:bodyPr>
          <a:lstStyle>
            <a:lvl1pPr>
              <a:buClr>
                <a:srgbClr val="FF8301"/>
              </a:buClr>
              <a:defRPr sz="1400" b="0" i="0">
                <a:solidFill>
                  <a:srgbClr val="5A5D5F"/>
                </a:solidFill>
                <a:latin typeface="Arial" charset="0"/>
                <a:ea typeface="Arial" charset="0"/>
                <a:cs typeface="Arial" charset="0"/>
              </a:defRPr>
            </a:lvl1pPr>
            <a:lvl2pPr>
              <a:buClr>
                <a:srgbClr val="FF8301"/>
              </a:buClr>
              <a:defRPr sz="1400" b="0" i="0">
                <a:solidFill>
                  <a:srgbClr val="5A5D5F"/>
                </a:solidFill>
                <a:latin typeface="Arial" charset="0"/>
                <a:ea typeface="Arial" charset="0"/>
                <a:cs typeface="Arial" charset="0"/>
              </a:defRPr>
            </a:lvl2pPr>
            <a:lvl3pPr>
              <a:buClr>
                <a:srgbClr val="FF8301"/>
              </a:buClr>
              <a:defRPr sz="1400" b="0" i="0">
                <a:solidFill>
                  <a:srgbClr val="5A5D5F"/>
                </a:solidFill>
                <a:latin typeface="Arial" charset="0"/>
                <a:ea typeface="Arial" charset="0"/>
                <a:cs typeface="Arial" charset="0"/>
              </a:defRPr>
            </a:lvl3pPr>
            <a:lvl4pPr>
              <a:buClr>
                <a:srgbClr val="FF8301"/>
              </a:buClr>
              <a:defRPr sz="1400" b="0" i="0">
                <a:solidFill>
                  <a:srgbClr val="5A5D5F"/>
                </a:solidFill>
                <a:latin typeface="Arial" charset="0"/>
                <a:ea typeface="Arial" charset="0"/>
                <a:cs typeface="Arial" charset="0"/>
              </a:defRPr>
            </a:lvl4pPr>
            <a:lvl5pPr>
              <a:buClr>
                <a:srgbClr val="FF8301"/>
              </a:buClr>
              <a:defRPr sz="1400" b="0" i="0">
                <a:solidFill>
                  <a:srgbClr val="5A5D5F"/>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Text Placeholder 6"/>
          <p:cNvSpPr>
            <a:spLocks noGrp="1"/>
          </p:cNvSpPr>
          <p:nvPr>
            <p:ph type="body" sz="quarter" idx="18" hasCustomPrompt="1"/>
          </p:nvPr>
        </p:nvSpPr>
        <p:spPr>
          <a:xfrm>
            <a:off x="8203192" y="2735437"/>
            <a:ext cx="3444875" cy="651576"/>
          </a:xfrm>
        </p:spPr>
        <p:txBody>
          <a:bodyPr lIns="91440" rIns="91440">
            <a:noAutofit/>
          </a:bodyPr>
          <a:lstStyle>
            <a:lvl1pPr marL="0" indent="0">
              <a:buClr>
                <a:srgbClr val="FF8301"/>
              </a:buClr>
              <a:buNone/>
              <a:defRPr sz="1600" b="0" i="0">
                <a:solidFill>
                  <a:srgbClr val="5A5D5F"/>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7" name="Text Placeholder 8"/>
          <p:cNvSpPr>
            <a:spLocks noGrp="1"/>
          </p:cNvSpPr>
          <p:nvPr>
            <p:ph type="body" sz="quarter" idx="19"/>
          </p:nvPr>
        </p:nvSpPr>
        <p:spPr>
          <a:xfrm>
            <a:off x="8202797" y="3537211"/>
            <a:ext cx="3444875" cy="1101726"/>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8" name="Picture Placeholder 9"/>
          <p:cNvSpPr>
            <a:spLocks noGrp="1"/>
          </p:cNvSpPr>
          <p:nvPr>
            <p:ph type="pic" sz="quarter" idx="21"/>
          </p:nvPr>
        </p:nvSpPr>
        <p:spPr>
          <a:xfrm>
            <a:off x="4365315" y="1198998"/>
            <a:ext cx="3444875" cy="1401763"/>
          </a:xfrm>
          <a:solidFill>
            <a:schemeClr val="bg1">
              <a:lumMod val="95000"/>
            </a:schemeClr>
          </a:solidFill>
        </p:spPr>
        <p:txBody>
          <a:bodyPr>
            <a:normAutofit/>
          </a:bodyPr>
          <a:lstStyle>
            <a:lvl1pPr>
              <a:defRPr sz="1800" b="0" i="0">
                <a:solidFill>
                  <a:srgbClr val="5A5D5F"/>
                </a:solidFill>
                <a:latin typeface="Arial" charset="0"/>
                <a:ea typeface="Arial" charset="0"/>
                <a:cs typeface="Arial" charset="0"/>
              </a:defRPr>
            </a:lvl1pPr>
          </a:lstStyle>
          <a:p>
            <a:endParaRPr lang="en-US" dirty="0"/>
          </a:p>
        </p:txBody>
      </p:sp>
      <p:sp>
        <p:nvSpPr>
          <p:cNvPr id="21" name="Picture Placeholder 9"/>
          <p:cNvSpPr>
            <a:spLocks noGrp="1"/>
          </p:cNvSpPr>
          <p:nvPr>
            <p:ph type="pic" sz="quarter" idx="22"/>
          </p:nvPr>
        </p:nvSpPr>
        <p:spPr>
          <a:xfrm>
            <a:off x="8202796" y="1198998"/>
            <a:ext cx="3444875" cy="1401763"/>
          </a:xfrm>
          <a:solidFill>
            <a:schemeClr val="bg1">
              <a:lumMod val="95000"/>
            </a:schemeClr>
          </a:solidFill>
        </p:spPr>
        <p:txBody>
          <a:bodyPr>
            <a:normAutofit/>
          </a:bodyPr>
          <a:lstStyle>
            <a:lvl1pPr>
              <a:defRPr sz="1800" b="0" i="0">
                <a:solidFill>
                  <a:srgbClr val="5A5D5F"/>
                </a:solidFill>
                <a:latin typeface="Arial" charset="0"/>
                <a:ea typeface="Arial" charset="0"/>
                <a:cs typeface="Arial" charset="0"/>
              </a:defRPr>
            </a:lvl1pPr>
          </a:lstStyle>
          <a:p>
            <a:endParaRPr lang="en-US" dirty="0"/>
          </a:p>
        </p:txBody>
      </p:sp>
      <p:sp>
        <p:nvSpPr>
          <p:cNvPr id="23" name="Picture Placeholder 9"/>
          <p:cNvSpPr>
            <a:spLocks noGrp="1"/>
          </p:cNvSpPr>
          <p:nvPr>
            <p:ph type="pic" sz="quarter" idx="23"/>
          </p:nvPr>
        </p:nvSpPr>
        <p:spPr>
          <a:xfrm>
            <a:off x="511905" y="1198998"/>
            <a:ext cx="3444875" cy="1401763"/>
          </a:xfrm>
          <a:solidFill>
            <a:schemeClr val="bg1">
              <a:lumMod val="95000"/>
            </a:schemeClr>
          </a:solidFill>
        </p:spPr>
        <p:txBody>
          <a:bodyPr>
            <a:normAutofit/>
          </a:bodyPr>
          <a:lstStyle>
            <a:lvl1pPr>
              <a:defRPr sz="1800" b="0" i="0">
                <a:solidFill>
                  <a:srgbClr val="5A5D5F"/>
                </a:solidFill>
                <a:latin typeface="Arial" charset="0"/>
                <a:ea typeface="Arial" charset="0"/>
                <a:cs typeface="Arial" charset="0"/>
              </a:defRPr>
            </a:lvl1pPr>
          </a:lstStyle>
          <a:p>
            <a:endParaRPr lang="en-US" dirty="0"/>
          </a:p>
        </p:txBody>
      </p:sp>
      <p:sp>
        <p:nvSpPr>
          <p:cNvPr id="20"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25" name="Picture 2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2787228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Quote - Grey Background 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3"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sp>
        <p:nvSpPr>
          <p:cNvPr id="15" name="TextBox 14"/>
          <p:cNvSpPr txBox="1"/>
          <p:nvPr userDrawn="1"/>
        </p:nvSpPr>
        <p:spPr>
          <a:xfrm>
            <a:off x="1507061" y="5203576"/>
            <a:ext cx="9180926" cy="716777"/>
          </a:xfrm>
          <a:prstGeom prst="rect">
            <a:avLst/>
          </a:prstGeom>
        </p:spPr>
        <p:txBody>
          <a:bodyPr vert="horz" wrap="square" lIns="91440" tIns="45720" rIns="91440" bIns="45720" rtlCol="0" anchor="b" anchorCtr="0">
            <a:noAutofit/>
          </a:bodyPr>
          <a:lstStyle/>
          <a:p>
            <a:pPr algn="ctr">
              <a:lnSpc>
                <a:spcPct val="150000"/>
              </a:lnSpc>
            </a:pPr>
            <a:r>
              <a:rPr lang="en-US" sz="1100" dirty="0" smtClean="0">
                <a:solidFill>
                  <a:schemeClr val="bg1"/>
                </a:solidFill>
                <a:latin typeface="Arial" charset="0"/>
                <a:ea typeface="Arial" charset="0"/>
                <a:cs typeface="Arial" charset="0"/>
              </a:rPr>
              <a:t>“</a:t>
            </a:r>
            <a:r>
              <a:rPr lang="en-US" sz="1100" dirty="0" err="1" smtClean="0">
                <a:solidFill>
                  <a:schemeClr val="bg1"/>
                </a:solidFill>
                <a:latin typeface="Arial" charset="0"/>
                <a:ea typeface="Arial" charset="0"/>
                <a:cs typeface="Arial" charset="0"/>
              </a:rPr>
              <a:t>Wowza</a:t>
            </a:r>
            <a:r>
              <a:rPr lang="en-US" sz="1100" dirty="0" smtClean="0">
                <a:solidFill>
                  <a:schemeClr val="bg1"/>
                </a:solidFill>
                <a:latin typeface="Arial" charset="0"/>
                <a:ea typeface="Arial" charset="0"/>
                <a:cs typeface="Arial" charset="0"/>
              </a:rPr>
              <a:t>” and other identified trademarks are either registered or claimed trademarks of </a:t>
            </a:r>
            <a:r>
              <a:rPr lang="en-US" sz="1100" dirty="0" err="1" smtClean="0">
                <a:solidFill>
                  <a:schemeClr val="bg1"/>
                </a:solidFill>
                <a:latin typeface="Arial" charset="0"/>
                <a:ea typeface="Arial" charset="0"/>
                <a:cs typeface="Arial" charset="0"/>
              </a:rPr>
              <a:t>Wowza</a:t>
            </a:r>
            <a:r>
              <a:rPr lang="en-US" sz="1100" dirty="0" smtClean="0">
                <a:solidFill>
                  <a:schemeClr val="bg1"/>
                </a:solidFill>
                <a:latin typeface="Arial" charset="0"/>
                <a:ea typeface="Arial" charset="0"/>
                <a:cs typeface="Arial" charset="0"/>
              </a:rPr>
              <a:t> Media Systems, LLC; </a:t>
            </a:r>
          </a:p>
          <a:p>
            <a:pPr algn="ctr">
              <a:lnSpc>
                <a:spcPct val="150000"/>
              </a:lnSpc>
            </a:pPr>
            <a:r>
              <a:rPr lang="en-US" sz="1100" dirty="0" smtClean="0">
                <a:solidFill>
                  <a:schemeClr val="bg1"/>
                </a:solidFill>
                <a:latin typeface="Arial" charset="0"/>
                <a:ea typeface="Arial" charset="0"/>
                <a:cs typeface="Arial" charset="0"/>
              </a:rPr>
              <a:t>visit </a:t>
            </a:r>
            <a:r>
              <a:rPr lang="en-US" sz="1100" dirty="0" err="1" smtClean="0">
                <a:solidFill>
                  <a:schemeClr val="bg1"/>
                </a:solidFill>
                <a:latin typeface="Arial" charset="0"/>
                <a:ea typeface="Arial" charset="0"/>
                <a:cs typeface="Arial" charset="0"/>
              </a:rPr>
              <a:t>wowza.com</a:t>
            </a:r>
            <a:r>
              <a:rPr lang="en-US" sz="1100" dirty="0" smtClean="0">
                <a:solidFill>
                  <a:schemeClr val="bg1"/>
                </a:solidFill>
                <a:latin typeface="Arial" charset="0"/>
                <a:ea typeface="Arial" charset="0"/>
                <a:cs typeface="Arial" charset="0"/>
              </a:rPr>
              <a:t>/legal/trademarks for more information. Third-party trademarks are property of their respective owners; </a:t>
            </a:r>
            <a:br>
              <a:rPr lang="en-US" sz="1100" dirty="0" smtClean="0">
                <a:solidFill>
                  <a:schemeClr val="bg1"/>
                </a:solidFill>
                <a:latin typeface="Arial" charset="0"/>
                <a:ea typeface="Arial" charset="0"/>
                <a:cs typeface="Arial" charset="0"/>
              </a:rPr>
            </a:br>
            <a:r>
              <a:rPr lang="en-US" sz="1100" dirty="0" smtClean="0">
                <a:solidFill>
                  <a:schemeClr val="bg1"/>
                </a:solidFill>
                <a:latin typeface="Arial" charset="0"/>
                <a:ea typeface="Arial" charset="0"/>
                <a:cs typeface="Arial" charset="0"/>
              </a:rPr>
              <a:t>their use does not imply endorsement of </a:t>
            </a:r>
            <a:r>
              <a:rPr lang="en-US" sz="1100" dirty="0" err="1" smtClean="0">
                <a:solidFill>
                  <a:schemeClr val="bg1"/>
                </a:solidFill>
                <a:latin typeface="Arial" charset="0"/>
                <a:ea typeface="Arial" charset="0"/>
                <a:cs typeface="Arial" charset="0"/>
              </a:rPr>
              <a:t>Wowza</a:t>
            </a:r>
            <a:r>
              <a:rPr lang="en-US" sz="1100" dirty="0" smtClean="0">
                <a:solidFill>
                  <a:schemeClr val="bg1"/>
                </a:solidFill>
                <a:latin typeface="Arial" charset="0"/>
                <a:ea typeface="Arial" charset="0"/>
                <a:cs typeface="Arial" charset="0"/>
              </a:rPr>
              <a:t> products or services by the trademark owner.</a:t>
            </a:r>
          </a:p>
        </p:txBody>
      </p:sp>
      <p:cxnSp>
        <p:nvCxnSpPr>
          <p:cNvPr id="27" name="Straight Connector 26"/>
          <p:cNvCxnSpPr/>
          <p:nvPr userDrawn="1"/>
        </p:nvCxnSpPr>
        <p:spPr>
          <a:xfrm>
            <a:off x="1738064" y="4981281"/>
            <a:ext cx="872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674892" y="1243378"/>
            <a:ext cx="2824550" cy="1129820"/>
          </a:xfrm>
          <a:prstGeom prst="rect">
            <a:avLst/>
          </a:prstGeom>
        </p:spPr>
      </p:pic>
      <p:pic>
        <p:nvPicPr>
          <p:cNvPr id="33" name="Picture 3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798637" y="6318874"/>
            <a:ext cx="892967" cy="357187"/>
          </a:xfrm>
          <a:prstGeom prst="rect">
            <a:avLst/>
          </a:prstGeom>
        </p:spPr>
      </p:pic>
      <p:sp>
        <p:nvSpPr>
          <p:cNvPr id="28" name="TextBox 27"/>
          <p:cNvSpPr txBox="1"/>
          <p:nvPr userDrawn="1"/>
        </p:nvSpPr>
        <p:spPr>
          <a:xfrm>
            <a:off x="2389707" y="4236890"/>
            <a:ext cx="4056068"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5"/>
              </a:rPr>
              <a:t>www.twitter.com</a:t>
            </a:r>
            <a:r>
              <a:rPr lang="en-US" sz="1600" dirty="0" smtClean="0">
                <a:solidFill>
                  <a:schemeClr val="bg1"/>
                </a:solidFill>
                <a:latin typeface="Arial" charset="0"/>
                <a:ea typeface="Arial" charset="0"/>
                <a:cs typeface="Arial" charset="0"/>
                <a:hlinkClick r:id="rId5"/>
              </a:rPr>
              <a:t>/</a:t>
            </a:r>
            <a:r>
              <a:rPr lang="en-US" sz="1600" dirty="0" err="1" smtClean="0">
                <a:solidFill>
                  <a:schemeClr val="bg1"/>
                </a:solidFill>
                <a:latin typeface="Arial" charset="0"/>
                <a:ea typeface="Arial" charset="0"/>
                <a:cs typeface="Arial" charset="0"/>
                <a:hlinkClick r:id="rId5"/>
              </a:rPr>
              <a:t>wowzamedia</a:t>
            </a:r>
            <a:endParaRPr lang="en-US" sz="1600" dirty="0" smtClean="0">
              <a:solidFill>
                <a:schemeClr val="bg1"/>
              </a:solidFill>
              <a:latin typeface="Arial" charset="0"/>
              <a:ea typeface="Arial" charset="0"/>
              <a:cs typeface="Arial" charset="0"/>
            </a:endParaRPr>
          </a:p>
        </p:txBody>
      </p:sp>
      <p:sp>
        <p:nvSpPr>
          <p:cNvPr id="30" name="TextBox 29"/>
          <p:cNvSpPr txBox="1"/>
          <p:nvPr userDrawn="1"/>
        </p:nvSpPr>
        <p:spPr>
          <a:xfrm>
            <a:off x="6321641" y="3592210"/>
            <a:ext cx="4006588"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6"/>
              </a:rPr>
              <a:t>www.youtube.com</a:t>
            </a:r>
            <a:r>
              <a:rPr lang="en-US" sz="1600" dirty="0" smtClean="0">
                <a:solidFill>
                  <a:schemeClr val="bg1"/>
                </a:solidFill>
                <a:latin typeface="Arial" charset="0"/>
                <a:ea typeface="Arial" charset="0"/>
                <a:cs typeface="Arial" charset="0"/>
                <a:hlinkClick r:id="rId6"/>
              </a:rPr>
              <a:t>/user/</a:t>
            </a:r>
            <a:r>
              <a:rPr lang="en-US" sz="1600" dirty="0" err="1" smtClean="0">
                <a:solidFill>
                  <a:schemeClr val="bg1"/>
                </a:solidFill>
                <a:latin typeface="Arial" charset="0"/>
                <a:ea typeface="Arial" charset="0"/>
                <a:cs typeface="Arial" charset="0"/>
                <a:hlinkClick r:id="rId6"/>
              </a:rPr>
              <a:t>wowzamedia</a:t>
            </a:r>
            <a:endParaRPr lang="en-US" sz="1600" dirty="0" smtClean="0">
              <a:solidFill>
                <a:schemeClr val="bg1"/>
              </a:solidFill>
              <a:latin typeface="Arial" charset="0"/>
              <a:ea typeface="Arial" charset="0"/>
              <a:cs typeface="Arial" charset="0"/>
            </a:endParaRPr>
          </a:p>
        </p:txBody>
      </p:sp>
      <p:sp>
        <p:nvSpPr>
          <p:cNvPr id="32" name="TextBox 31"/>
          <p:cNvSpPr txBox="1"/>
          <p:nvPr userDrawn="1"/>
        </p:nvSpPr>
        <p:spPr>
          <a:xfrm>
            <a:off x="2372196" y="3576710"/>
            <a:ext cx="4208490"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7"/>
              </a:rPr>
              <a:t>www.facebook.com</a:t>
            </a:r>
            <a:r>
              <a:rPr lang="en-US" sz="1600" dirty="0" smtClean="0">
                <a:solidFill>
                  <a:schemeClr val="bg1"/>
                </a:solidFill>
                <a:latin typeface="Arial" charset="0"/>
                <a:ea typeface="Arial" charset="0"/>
                <a:cs typeface="Arial" charset="0"/>
                <a:hlinkClick r:id="rId7"/>
              </a:rPr>
              <a:t>/</a:t>
            </a:r>
            <a:r>
              <a:rPr lang="en-US" sz="1600" dirty="0" err="1" smtClean="0">
                <a:solidFill>
                  <a:schemeClr val="bg1"/>
                </a:solidFill>
                <a:latin typeface="Arial" charset="0"/>
                <a:ea typeface="Arial" charset="0"/>
                <a:cs typeface="Arial" charset="0"/>
                <a:hlinkClick r:id="rId7"/>
              </a:rPr>
              <a:t>wowza</a:t>
            </a:r>
            <a:endParaRPr lang="en-US" sz="1600" dirty="0" smtClean="0">
              <a:solidFill>
                <a:schemeClr val="bg1"/>
              </a:solidFill>
              <a:latin typeface="Arial" charset="0"/>
              <a:ea typeface="Arial" charset="0"/>
              <a:cs typeface="Arial" charset="0"/>
            </a:endParaRPr>
          </a:p>
        </p:txBody>
      </p:sp>
      <p:sp>
        <p:nvSpPr>
          <p:cNvPr id="34" name="TextBox 33"/>
          <p:cNvSpPr txBox="1"/>
          <p:nvPr userDrawn="1"/>
        </p:nvSpPr>
        <p:spPr>
          <a:xfrm>
            <a:off x="6321640" y="4241187"/>
            <a:ext cx="5178381" cy="410668"/>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8"/>
              </a:rPr>
              <a:t>www.plus.google.com</a:t>
            </a:r>
            <a:r>
              <a:rPr lang="en-US" sz="1600" dirty="0" smtClean="0">
                <a:solidFill>
                  <a:schemeClr val="bg1"/>
                </a:solidFill>
                <a:latin typeface="Arial" charset="0"/>
                <a:ea typeface="Arial" charset="0"/>
                <a:cs typeface="Arial" charset="0"/>
                <a:hlinkClick r:id="rId8"/>
              </a:rPr>
              <a:t>/+</a:t>
            </a:r>
            <a:r>
              <a:rPr lang="en-US" sz="1600" dirty="0" err="1" smtClean="0">
                <a:solidFill>
                  <a:schemeClr val="bg1"/>
                </a:solidFill>
                <a:latin typeface="Arial" charset="0"/>
                <a:ea typeface="Arial" charset="0"/>
                <a:cs typeface="Arial" charset="0"/>
                <a:hlinkClick r:id="rId8"/>
              </a:rPr>
              <a:t>wowza</a:t>
            </a:r>
            <a:r>
              <a:rPr lang="en-US" sz="1600" dirty="0" smtClean="0">
                <a:solidFill>
                  <a:schemeClr val="bg1"/>
                </a:solidFill>
                <a:latin typeface="Arial" charset="0"/>
                <a:ea typeface="Arial" charset="0"/>
                <a:cs typeface="Arial" charset="0"/>
                <a:hlinkClick r:id="rId8"/>
              </a:rPr>
              <a:t>/posts</a:t>
            </a:r>
            <a:endParaRPr lang="en-US" sz="1600" dirty="0" smtClean="0">
              <a:solidFill>
                <a:schemeClr val="bg1"/>
              </a:solidFill>
              <a:latin typeface="Arial" charset="0"/>
              <a:ea typeface="Arial" charset="0"/>
              <a:cs typeface="Arial" charset="0"/>
            </a:endParaRPr>
          </a:p>
        </p:txBody>
      </p:sp>
      <p:sp>
        <p:nvSpPr>
          <p:cNvPr id="35" name="TextBox 34"/>
          <p:cNvSpPr txBox="1"/>
          <p:nvPr userDrawn="1"/>
        </p:nvSpPr>
        <p:spPr>
          <a:xfrm>
            <a:off x="6321640" y="2959733"/>
            <a:ext cx="4830323"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9"/>
              </a:rPr>
              <a:t>www.linkedin.com</a:t>
            </a:r>
            <a:r>
              <a:rPr lang="en-US" sz="1600" dirty="0" smtClean="0">
                <a:solidFill>
                  <a:schemeClr val="bg1"/>
                </a:solidFill>
                <a:latin typeface="Arial" charset="0"/>
                <a:ea typeface="Arial" charset="0"/>
                <a:cs typeface="Arial" charset="0"/>
                <a:hlinkClick r:id="rId9"/>
              </a:rPr>
              <a:t>/company/</a:t>
            </a:r>
            <a:r>
              <a:rPr lang="en-US" sz="1600" dirty="0" err="1" smtClean="0">
                <a:solidFill>
                  <a:schemeClr val="bg1"/>
                </a:solidFill>
                <a:latin typeface="Arial" charset="0"/>
                <a:ea typeface="Arial" charset="0"/>
                <a:cs typeface="Arial" charset="0"/>
                <a:hlinkClick r:id="rId9"/>
              </a:rPr>
              <a:t>wowza</a:t>
            </a:r>
            <a:r>
              <a:rPr lang="en-US" sz="1600" dirty="0" smtClean="0">
                <a:solidFill>
                  <a:schemeClr val="bg1"/>
                </a:solidFill>
                <a:latin typeface="Arial" charset="0"/>
                <a:ea typeface="Arial" charset="0"/>
                <a:cs typeface="Arial" charset="0"/>
                <a:hlinkClick r:id="rId9"/>
              </a:rPr>
              <a:t>-media-systems</a:t>
            </a:r>
            <a:endParaRPr lang="en-US" sz="1600" dirty="0" smtClean="0">
              <a:solidFill>
                <a:schemeClr val="bg1"/>
              </a:solidFill>
              <a:latin typeface="Arial" charset="0"/>
              <a:ea typeface="Arial" charset="0"/>
              <a:cs typeface="Arial" charset="0"/>
            </a:endParaRPr>
          </a:p>
        </p:txBody>
      </p:sp>
      <p:pic>
        <p:nvPicPr>
          <p:cNvPr id="36" name="Picture 35">
            <a:hlinkClick r:id="rId8"/>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669871" y="4122863"/>
            <a:ext cx="528992" cy="528992"/>
          </a:xfrm>
          <a:prstGeom prst="rect">
            <a:avLst/>
          </a:prstGeom>
        </p:spPr>
      </p:pic>
      <p:pic>
        <p:nvPicPr>
          <p:cNvPr id="37" name="Picture 36">
            <a:hlinkClick r:id="rId11" action="ppaction://hlinkfile"/>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863231" y="3455732"/>
            <a:ext cx="528992" cy="528992"/>
          </a:xfrm>
          <a:prstGeom prst="rect">
            <a:avLst/>
          </a:prstGeom>
        </p:spPr>
      </p:pic>
      <p:pic>
        <p:nvPicPr>
          <p:cNvPr id="38" name="Picture 37">
            <a:hlinkClick r:id="rId9"/>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863231" y="4122863"/>
            <a:ext cx="528992" cy="528992"/>
          </a:xfrm>
          <a:prstGeom prst="rect">
            <a:avLst/>
          </a:prstGeom>
        </p:spPr>
      </p:pic>
      <p:pic>
        <p:nvPicPr>
          <p:cNvPr id="39" name="Picture 38">
            <a:hlinkClick r:id="rId5"/>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669871" y="2812557"/>
            <a:ext cx="528992" cy="528992"/>
          </a:xfrm>
          <a:prstGeom prst="rect">
            <a:avLst/>
          </a:prstGeom>
        </p:spPr>
      </p:pic>
      <p:pic>
        <p:nvPicPr>
          <p:cNvPr id="40" name="Picture 39">
            <a:hlinkClick r:id="rId6"/>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669871" y="3455732"/>
            <a:ext cx="528992" cy="528992"/>
          </a:xfrm>
          <a:prstGeom prst="rect">
            <a:avLst/>
          </a:prstGeom>
        </p:spPr>
      </p:pic>
      <p:sp>
        <p:nvSpPr>
          <p:cNvPr id="41" name="TextBox 40"/>
          <p:cNvSpPr txBox="1"/>
          <p:nvPr userDrawn="1"/>
        </p:nvSpPr>
        <p:spPr>
          <a:xfrm>
            <a:off x="2389707" y="2767209"/>
            <a:ext cx="5031820" cy="419478"/>
          </a:xfrm>
          <a:prstGeom prst="rect">
            <a:avLst/>
          </a:prstGeom>
        </p:spPr>
        <p:txBody>
          <a:bodyPr vert="horz" wrap="square" lIns="91440" tIns="45720" rIns="91440" bIns="45720" rtlCol="0" anchor="b" anchorCtr="0">
            <a:noAutofit/>
          </a:bodyPr>
          <a:lstStyle/>
          <a:p>
            <a:pPr algn="l"/>
            <a:r>
              <a:rPr lang="en-US" sz="1600" b="0" dirty="0" smtClean="0">
                <a:solidFill>
                  <a:schemeClr val="bg1"/>
                </a:solidFill>
                <a:latin typeface="Arial" charset="0"/>
                <a:ea typeface="Arial" charset="0"/>
                <a:cs typeface="Arial" charset="0"/>
                <a:hlinkClick r:id="rId16"/>
              </a:rPr>
              <a:t>WWW.WOWZA.COM</a:t>
            </a:r>
            <a:endParaRPr lang="en-US" sz="1600" b="0" dirty="0" smtClean="0">
              <a:solidFill>
                <a:schemeClr val="bg1"/>
              </a:solidFill>
              <a:latin typeface="Arial" charset="0"/>
              <a:ea typeface="Arial" charset="0"/>
              <a:cs typeface="Arial" charset="0"/>
            </a:endParaRPr>
          </a:p>
        </p:txBody>
      </p:sp>
      <p:pic>
        <p:nvPicPr>
          <p:cNvPr id="42" name="Picture 41"/>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863231" y="2813747"/>
            <a:ext cx="515277" cy="515277"/>
          </a:xfrm>
          <a:prstGeom prst="rect">
            <a:avLst/>
          </a:prstGeom>
        </p:spPr>
      </p:pic>
    </p:spTree>
    <p:extLst>
      <p:ext uri="{BB962C8B-B14F-4D97-AF65-F5344CB8AC3E}">
        <p14:creationId xmlns:p14="http://schemas.microsoft.com/office/powerpoint/2010/main" val="10639580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a:xfrm rot="10800000">
            <a:off x="0" y="4745555"/>
            <a:ext cx="10870368" cy="2127433"/>
          </a:xfrm>
          <a:prstGeom prst="rect">
            <a:avLst/>
          </a:prstGeom>
        </p:spPr>
      </p:pic>
      <p:sp>
        <p:nvSpPr>
          <p:cNvPr id="2" name="Title 1"/>
          <p:cNvSpPr>
            <a:spLocks noGrp="1"/>
          </p:cNvSpPr>
          <p:nvPr>
            <p:ph type="ctrTitle" hasCustomPrompt="1"/>
          </p:nvPr>
        </p:nvSpPr>
        <p:spPr>
          <a:xfrm>
            <a:off x="1524000" y="1459638"/>
            <a:ext cx="6158459" cy="2387600"/>
          </a:xfrm>
        </p:spPr>
        <p:txBody>
          <a:bodyPr anchor="b">
            <a:normAutofit/>
          </a:bodyPr>
          <a:lstStyle>
            <a:lvl1pPr algn="l">
              <a:defRPr sz="4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hasCustomPrompt="1"/>
          </p:nvPr>
        </p:nvSpPr>
        <p:spPr>
          <a:xfrm>
            <a:off x="1524000" y="3939313"/>
            <a:ext cx="6158459" cy="467792"/>
          </a:xfrm>
        </p:spPr>
        <p:txBody>
          <a:bodyPr>
            <a:noAutofit/>
          </a:bodyPr>
          <a:lstStyle>
            <a:lvl1pPr marL="0" indent="0" algn="l">
              <a:buNone/>
              <a:defRPr sz="2400" b="0" i="1">
                <a:solidFill>
                  <a:schemeClr val="bg1"/>
                </a:solidFill>
                <a:latin typeface="Rockwell Italic" charset="0"/>
                <a:ea typeface="Rockwell Italic" charset="0"/>
                <a:cs typeface="Rockwell Ital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Author</a:t>
            </a:r>
            <a:endParaRPr lang="en-US" dirty="0"/>
          </a:p>
        </p:txBody>
      </p:sp>
      <p:sp>
        <p:nvSpPr>
          <p:cNvPr id="6" name="Text Placeholder 5"/>
          <p:cNvSpPr>
            <a:spLocks noGrp="1"/>
          </p:cNvSpPr>
          <p:nvPr>
            <p:ph type="body" sz="quarter" idx="12"/>
          </p:nvPr>
        </p:nvSpPr>
        <p:spPr>
          <a:xfrm>
            <a:off x="1524000" y="4475108"/>
            <a:ext cx="6158459" cy="441325"/>
          </a:xfrm>
        </p:spPr>
        <p:txBody>
          <a:bodyPr>
            <a:noAutofit/>
          </a:bodyPr>
          <a:lstStyle>
            <a:lvl1pPr marL="0" indent="0">
              <a:buNone/>
              <a:defRPr sz="1400" b="0" i="1">
                <a:solidFill>
                  <a:schemeClr val="bg1"/>
                </a:solidFill>
                <a:latin typeface="Rockwell Italic" charset="0"/>
                <a:ea typeface="Rockwell Italic" charset="0"/>
                <a:cs typeface="Rockwell Italic" charset="0"/>
              </a:defRPr>
            </a:lvl1pPr>
            <a:lvl2pPr marL="457200" indent="0">
              <a:buNone/>
              <a:defRPr sz="1400" b="0" i="1">
                <a:solidFill>
                  <a:srgbClr val="FF8301"/>
                </a:solidFill>
                <a:latin typeface="Museo Sans 500" charset="0"/>
                <a:ea typeface="Museo Sans 500" charset="0"/>
                <a:cs typeface="Museo Sans 500" charset="0"/>
              </a:defRPr>
            </a:lvl2pPr>
            <a:lvl3pPr marL="914400" indent="0">
              <a:buNone/>
              <a:defRPr sz="1400" b="0" i="1">
                <a:solidFill>
                  <a:srgbClr val="FF8301"/>
                </a:solidFill>
                <a:latin typeface="Museo Sans 500" charset="0"/>
                <a:ea typeface="Museo Sans 500" charset="0"/>
                <a:cs typeface="Museo Sans 500" charset="0"/>
              </a:defRPr>
            </a:lvl3pPr>
            <a:lvl4pPr marL="1371600" indent="0">
              <a:buNone/>
              <a:defRPr sz="1400" b="0" i="1">
                <a:solidFill>
                  <a:srgbClr val="FF8301"/>
                </a:solidFill>
                <a:latin typeface="Museo Sans 500" charset="0"/>
                <a:ea typeface="Museo Sans 500" charset="0"/>
                <a:cs typeface="Museo Sans 500" charset="0"/>
              </a:defRPr>
            </a:lvl4pPr>
            <a:lvl5pPr marL="1828800" indent="0">
              <a:buNone/>
              <a:defRPr sz="1400" b="0" i="1">
                <a:solidFill>
                  <a:srgbClr val="FF8301"/>
                </a:solidFill>
                <a:latin typeface="Museo Sans 500" charset="0"/>
                <a:ea typeface="Museo Sans 500" charset="0"/>
                <a:cs typeface="Museo Sans 500" charset="0"/>
              </a:defRPr>
            </a:lvl5pPr>
          </a:lstStyle>
          <a:p>
            <a:pPr lvl="0"/>
            <a:r>
              <a:rPr lang="en-US" dirty="0" smtClean="0"/>
              <a:t>Click to edit Master text styles</a:t>
            </a:r>
          </a:p>
        </p:txBody>
      </p:sp>
      <p:pic>
        <p:nvPicPr>
          <p:cNvPr id="12" name="Picture 11"/>
          <p:cNvPicPr>
            <a:picLocks noChangeAspect="1"/>
          </p:cNvPicPr>
          <p:nvPr userDrawn="1"/>
        </p:nvPicPr>
        <p:blipFill rotWithShape="1">
          <a:blip r:embed="rId3" cstate="screen">
            <a:extLst>
              <a:ext uri="{28A0092B-C50C-407E-A947-70E740481C1C}">
                <a14:useLocalDpi xmlns:a14="http://schemas.microsoft.com/office/drawing/2010/main"/>
              </a:ext>
            </a:extLst>
          </a:blip>
          <a:srcRect t="51679"/>
          <a:stretch/>
        </p:blipFill>
        <p:spPr>
          <a:xfrm>
            <a:off x="-401392" y="0"/>
            <a:ext cx="12122764" cy="1997746"/>
          </a:xfrm>
          <a:prstGeom prst="rect">
            <a:avLst/>
          </a:prstGeom>
        </p:spPr>
      </p:pic>
      <p:sp>
        <p:nvSpPr>
          <p:cNvPr id="13"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021748" y="2963080"/>
            <a:ext cx="2042852" cy="817141"/>
          </a:xfrm>
          <a:prstGeom prst="rect">
            <a:avLst/>
          </a:prstGeom>
        </p:spPr>
      </p:pic>
    </p:spTree>
    <p:extLst>
      <p:ext uri="{BB962C8B-B14F-4D97-AF65-F5344CB8AC3E}">
        <p14:creationId xmlns:p14="http://schemas.microsoft.com/office/powerpoint/2010/main" val="3946330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 Grey Background">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3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1">
                <a:solidFill>
                  <a:srgbClr val="FF8301"/>
                </a:solidFill>
                <a:latin typeface="Rockwell Italic" charset="0"/>
                <a:ea typeface="Rockwell Italic" charset="0"/>
                <a:cs typeface="Rockwell Ital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2"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8637" y="6318874"/>
            <a:ext cx="892967" cy="357187"/>
          </a:xfrm>
          <a:prstGeom prst="rect">
            <a:avLst/>
          </a:prstGeom>
        </p:spPr>
      </p:pic>
    </p:spTree>
    <p:extLst>
      <p:ext uri="{BB962C8B-B14F-4D97-AF65-F5344CB8AC3E}">
        <p14:creationId xmlns:p14="http://schemas.microsoft.com/office/powerpoint/2010/main" val="171325827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 Grey Background">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1524000" y="1122363"/>
            <a:ext cx="9144000" cy="2387600"/>
          </a:xfrm>
        </p:spPr>
        <p:txBody>
          <a:bodyPr anchor="b">
            <a:normAutofit/>
          </a:bodyPr>
          <a:lstStyle>
            <a:lvl1pPr algn="ctr">
              <a:defRPr sz="3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1">
                <a:solidFill>
                  <a:srgbClr val="FF8301"/>
                </a:solidFill>
                <a:latin typeface="Rockwell Italic" charset="0"/>
                <a:ea typeface="Rockwell Italic" charset="0"/>
                <a:cs typeface="Rockwell Ital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2"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8637" y="6318874"/>
            <a:ext cx="892967" cy="357187"/>
          </a:xfrm>
          <a:prstGeom prst="rect">
            <a:avLst/>
          </a:prstGeom>
        </p:spPr>
      </p:pic>
    </p:spTree>
    <p:extLst>
      <p:ext uri="{BB962C8B-B14F-4D97-AF65-F5344CB8AC3E}">
        <p14:creationId xmlns:p14="http://schemas.microsoft.com/office/powerpoint/2010/main" val="4687031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 White Backgroun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normAutofit/>
          </a:bodyPr>
          <a:lstStyle>
            <a:lvl1pPr algn="ctr">
              <a:defRPr sz="3000">
                <a:solidFill>
                  <a:srgbClr val="5A5D5F"/>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1">
                <a:solidFill>
                  <a:srgbClr val="FF8301"/>
                </a:solidFill>
                <a:latin typeface="Rockwell Italic" charset="0"/>
                <a:ea typeface="Rockwell Italic" charset="0"/>
                <a:cs typeface="Rockwell Italic"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7"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21427570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Grey Split Pag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userDrawn="1"/>
        </p:nvSpPr>
        <p:spPr>
          <a:xfrm>
            <a:off x="-1" y="-7495"/>
            <a:ext cx="4527031" cy="6865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299022" y="1122363"/>
            <a:ext cx="5368977" cy="2387600"/>
          </a:xfrm>
        </p:spPr>
        <p:txBody>
          <a:bodyPr anchor="b" anchorCtr="0">
            <a:normAutofit/>
          </a:bodyPr>
          <a:lstStyle>
            <a:lvl1pPr algn="l">
              <a:defRPr sz="3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99022" y="3602038"/>
            <a:ext cx="5368978" cy="1655762"/>
          </a:xfrm>
        </p:spPr>
        <p:txBody>
          <a:bodyPr>
            <a:normAutofit/>
          </a:bodyPr>
          <a:lstStyle>
            <a:lvl1pPr marL="0" indent="0" algn="l">
              <a:buNone/>
              <a:defRPr sz="1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11" name="Text Placeholder 5"/>
          <p:cNvSpPr>
            <a:spLocks noGrp="1"/>
          </p:cNvSpPr>
          <p:nvPr>
            <p:ph type="body" sz="quarter" idx="12" hasCustomPrompt="1"/>
          </p:nvPr>
        </p:nvSpPr>
        <p:spPr>
          <a:xfrm>
            <a:off x="741363" y="1328737"/>
            <a:ext cx="3230562" cy="3125787"/>
          </a:xfrm>
        </p:spPr>
        <p:txBody>
          <a:bodyPr/>
          <a:lstStyle>
            <a:lvl1pPr marL="0" indent="0">
              <a:buNone/>
              <a:defRPr sz="2800" b="0" i="1">
                <a:solidFill>
                  <a:srgbClr val="FF8301"/>
                </a:solidFill>
                <a:latin typeface="Rockwell Italic" charset="0"/>
                <a:ea typeface="Rockwell Italic" charset="0"/>
                <a:cs typeface="Rockwell Italic" charset="0"/>
              </a:defRPr>
            </a:lvl1pPr>
            <a:lvl2pPr marL="685800" indent="-228600">
              <a:buClr>
                <a:srgbClr val="5A5D5F"/>
              </a:buClr>
              <a:buFont typeface="LucidaGrande" charset="0"/>
              <a:buChar char="-"/>
              <a:defRPr sz="1400" b="0" i="0">
                <a:solidFill>
                  <a:srgbClr val="5A5D5F"/>
                </a:solidFill>
                <a:latin typeface="Museo Sans 300" charset="0"/>
                <a:ea typeface="Museo Sans 300" charset="0"/>
                <a:cs typeface="Museo Sans 300" charset="0"/>
              </a:defRPr>
            </a:lvl2pPr>
          </a:lstStyle>
          <a:p>
            <a:pPr lvl="0"/>
            <a:r>
              <a:rPr lang="en-US" dirty="0" smtClean="0"/>
              <a:t>“Click to add quote”</a:t>
            </a:r>
          </a:p>
        </p:txBody>
      </p:sp>
      <p:sp>
        <p:nvSpPr>
          <p:cNvPr id="7" name="Text Placeholder 6"/>
          <p:cNvSpPr>
            <a:spLocks noGrp="1"/>
          </p:cNvSpPr>
          <p:nvPr>
            <p:ph type="body" sz="quarter" idx="13" hasCustomPrompt="1"/>
          </p:nvPr>
        </p:nvSpPr>
        <p:spPr>
          <a:xfrm>
            <a:off x="741363" y="4591050"/>
            <a:ext cx="3230563" cy="666750"/>
          </a:xfrm>
        </p:spPr>
        <p:txBody>
          <a:bodyPr>
            <a:noAutofit/>
          </a:bodyPr>
          <a:lstStyle>
            <a:lvl1pPr marL="0" indent="0">
              <a:buNone/>
              <a:defRPr sz="1400" b="0" i="0">
                <a:solidFill>
                  <a:srgbClr val="5A5D5F"/>
                </a:solidFill>
                <a:latin typeface="Arial" charset="0"/>
                <a:ea typeface="Arial" charset="0"/>
                <a:cs typeface="Arial" charset="0"/>
              </a:defRPr>
            </a:lvl1pPr>
            <a:lvl2pPr marL="457200" indent="0">
              <a:buNone/>
              <a:defRPr sz="1400" b="0" i="0">
                <a:solidFill>
                  <a:srgbClr val="5A5D5F"/>
                </a:solidFill>
                <a:latin typeface="Museo Sans 500" charset="0"/>
                <a:ea typeface="Museo Sans 500" charset="0"/>
                <a:cs typeface="Museo Sans 500" charset="0"/>
              </a:defRPr>
            </a:lvl2pPr>
            <a:lvl3pPr marL="914400" indent="0">
              <a:buNone/>
              <a:defRPr sz="1400" b="0" i="0">
                <a:solidFill>
                  <a:srgbClr val="5A5D5F"/>
                </a:solidFill>
                <a:latin typeface="Museo Sans 500" charset="0"/>
                <a:ea typeface="Museo Sans 500" charset="0"/>
                <a:cs typeface="Museo Sans 500" charset="0"/>
              </a:defRPr>
            </a:lvl3pPr>
            <a:lvl4pPr marL="1371600" indent="0">
              <a:buNone/>
              <a:defRPr sz="1400" b="0" i="0">
                <a:solidFill>
                  <a:srgbClr val="5A5D5F"/>
                </a:solidFill>
                <a:latin typeface="Museo Sans 500" charset="0"/>
                <a:ea typeface="Museo Sans 500" charset="0"/>
                <a:cs typeface="Museo Sans 500" charset="0"/>
              </a:defRPr>
            </a:lvl4pPr>
            <a:lvl5pPr marL="1828800" indent="0">
              <a:buNone/>
              <a:defRPr sz="1400" b="0" i="0">
                <a:solidFill>
                  <a:srgbClr val="5A5D5F"/>
                </a:solidFill>
                <a:latin typeface="Museo Sans 500" charset="0"/>
                <a:ea typeface="Museo Sans 500" charset="0"/>
                <a:cs typeface="Museo Sans 500" charset="0"/>
              </a:defRPr>
            </a:lvl5pPr>
          </a:lstStyle>
          <a:p>
            <a:pPr lvl="0"/>
            <a:r>
              <a:rPr lang="en-US" dirty="0" smtClean="0"/>
              <a:t>- Click to add author</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4"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8637" y="6318874"/>
            <a:ext cx="892967" cy="357187"/>
          </a:xfrm>
          <a:prstGeom prst="rect">
            <a:avLst/>
          </a:prstGeom>
        </p:spPr>
      </p:pic>
    </p:spTree>
    <p:extLst>
      <p:ext uri="{BB962C8B-B14F-4D97-AF65-F5344CB8AC3E}">
        <p14:creationId xmlns:p14="http://schemas.microsoft.com/office/powerpoint/2010/main" val="1501228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 Grey Background Title Slide">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5021706" y="1122363"/>
            <a:ext cx="5646294" cy="2387600"/>
          </a:xfrm>
        </p:spPr>
        <p:txBody>
          <a:bodyPr anchor="b" anchorCtr="0">
            <a:normAutofit/>
          </a:bodyPr>
          <a:lstStyle>
            <a:lvl1pPr algn="l">
              <a:defRPr sz="3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021706" y="3602038"/>
            <a:ext cx="5646294" cy="1655762"/>
          </a:xfrm>
        </p:spPr>
        <p:txBody>
          <a:bodyPr>
            <a:normAutofit/>
          </a:bodyPr>
          <a:lstStyle>
            <a:lvl1pPr marL="0" indent="0" algn="l">
              <a:buNone/>
              <a:defRPr sz="1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9" name="Text Placeholder 5"/>
          <p:cNvSpPr>
            <a:spLocks noGrp="1"/>
          </p:cNvSpPr>
          <p:nvPr>
            <p:ph type="body" sz="quarter" idx="12" hasCustomPrompt="1"/>
          </p:nvPr>
        </p:nvSpPr>
        <p:spPr>
          <a:xfrm>
            <a:off x="741363" y="1328737"/>
            <a:ext cx="3230562" cy="3125787"/>
          </a:xfrm>
        </p:spPr>
        <p:txBody>
          <a:bodyPr/>
          <a:lstStyle>
            <a:lvl1pPr marL="0" indent="0">
              <a:buNone/>
              <a:defRPr sz="2800" b="0" i="1">
                <a:solidFill>
                  <a:srgbClr val="FF8301"/>
                </a:solidFill>
                <a:latin typeface="Rockwell Italic" charset="0"/>
                <a:ea typeface="Rockwell Italic" charset="0"/>
                <a:cs typeface="Rockwell Italic" charset="0"/>
              </a:defRPr>
            </a:lvl1pPr>
            <a:lvl2pPr marL="685800" indent="-228600">
              <a:buClr>
                <a:srgbClr val="5A5D5F"/>
              </a:buClr>
              <a:buFont typeface="LucidaGrande" charset="0"/>
              <a:buChar char="-"/>
              <a:defRPr sz="1400" b="0" i="0">
                <a:solidFill>
                  <a:srgbClr val="5A5D5F"/>
                </a:solidFill>
                <a:latin typeface="Museo Sans 300" charset="0"/>
                <a:ea typeface="Museo Sans 300" charset="0"/>
                <a:cs typeface="Museo Sans 300" charset="0"/>
              </a:defRPr>
            </a:lvl2pPr>
          </a:lstStyle>
          <a:p>
            <a:pPr lvl="0"/>
            <a:r>
              <a:rPr lang="en-US" dirty="0" smtClean="0"/>
              <a:t>“Click to add quote”</a:t>
            </a:r>
          </a:p>
        </p:txBody>
      </p:sp>
      <p:sp>
        <p:nvSpPr>
          <p:cNvPr id="11" name="Text Placeholder 6"/>
          <p:cNvSpPr>
            <a:spLocks noGrp="1"/>
          </p:cNvSpPr>
          <p:nvPr>
            <p:ph type="body" sz="quarter" idx="13" hasCustomPrompt="1"/>
          </p:nvPr>
        </p:nvSpPr>
        <p:spPr>
          <a:xfrm>
            <a:off x="741363" y="4591050"/>
            <a:ext cx="3230563" cy="666750"/>
          </a:xfrm>
        </p:spPr>
        <p:txBody>
          <a:bodyPr>
            <a:noAutofit/>
          </a:bodyPr>
          <a:lstStyle>
            <a:lvl1pPr marL="0" indent="0">
              <a:buNone/>
              <a:defRPr sz="1400" b="0" i="0">
                <a:solidFill>
                  <a:schemeClr val="bg1"/>
                </a:solidFill>
                <a:latin typeface="Arial" charset="0"/>
                <a:ea typeface="Arial" charset="0"/>
                <a:cs typeface="Arial" charset="0"/>
              </a:defRPr>
            </a:lvl1pPr>
            <a:lvl2pPr marL="457200" indent="0">
              <a:buNone/>
              <a:defRPr sz="1400" b="0" i="0">
                <a:solidFill>
                  <a:srgbClr val="5A5D5F"/>
                </a:solidFill>
                <a:latin typeface="Museo Sans 500" charset="0"/>
                <a:ea typeface="Museo Sans 500" charset="0"/>
                <a:cs typeface="Museo Sans 500" charset="0"/>
              </a:defRPr>
            </a:lvl2pPr>
            <a:lvl3pPr marL="914400" indent="0">
              <a:buNone/>
              <a:defRPr sz="1400" b="0" i="0">
                <a:solidFill>
                  <a:srgbClr val="5A5D5F"/>
                </a:solidFill>
                <a:latin typeface="Museo Sans 500" charset="0"/>
                <a:ea typeface="Museo Sans 500" charset="0"/>
                <a:cs typeface="Museo Sans 500" charset="0"/>
              </a:defRPr>
            </a:lvl3pPr>
            <a:lvl4pPr marL="1371600" indent="0">
              <a:buNone/>
              <a:defRPr sz="1400" b="0" i="0">
                <a:solidFill>
                  <a:srgbClr val="5A5D5F"/>
                </a:solidFill>
                <a:latin typeface="Museo Sans 500" charset="0"/>
                <a:ea typeface="Museo Sans 500" charset="0"/>
                <a:cs typeface="Museo Sans 500" charset="0"/>
              </a:defRPr>
            </a:lvl4pPr>
            <a:lvl5pPr marL="1828800" indent="0">
              <a:buNone/>
              <a:defRPr sz="1400" b="0" i="0">
                <a:solidFill>
                  <a:srgbClr val="5A5D5F"/>
                </a:solidFill>
                <a:latin typeface="Museo Sans 500" charset="0"/>
                <a:ea typeface="Museo Sans 500" charset="0"/>
                <a:cs typeface="Museo Sans 500" charset="0"/>
              </a:defRPr>
            </a:lvl5pPr>
          </a:lstStyle>
          <a:p>
            <a:pPr lvl="0"/>
            <a:r>
              <a:rPr lang="en-US" dirty="0" smtClean="0"/>
              <a:t>- Click to add author</a:t>
            </a:r>
          </a:p>
        </p:txBody>
      </p:sp>
      <p:pic>
        <p:nvPicPr>
          <p:cNvPr id="14" name="Picture 1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3"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8637" y="6318874"/>
            <a:ext cx="892967" cy="357187"/>
          </a:xfrm>
          <a:prstGeom prst="rect">
            <a:avLst/>
          </a:prstGeom>
        </p:spPr>
      </p:pic>
    </p:spTree>
    <p:extLst>
      <p:ext uri="{BB962C8B-B14F-4D97-AF65-F5344CB8AC3E}">
        <p14:creationId xmlns:p14="http://schemas.microsoft.com/office/powerpoint/2010/main" val="191116519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 Grey Background with Bullets">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p:cNvSpPr>
            <a:spLocks noGrp="1"/>
          </p:cNvSpPr>
          <p:nvPr>
            <p:ph type="body" sz="quarter" idx="17"/>
          </p:nvPr>
        </p:nvSpPr>
        <p:spPr>
          <a:xfrm>
            <a:off x="4995297" y="3852863"/>
            <a:ext cx="5340421" cy="1843087"/>
          </a:xfrm>
        </p:spPr>
        <p:txBody>
          <a:bodyPr>
            <a:noAutofit/>
          </a:bodyPr>
          <a:lstStyle>
            <a:lvl1pPr>
              <a:buClr>
                <a:srgbClr val="FF8301"/>
              </a:buClr>
              <a:defRPr sz="1400" b="0" i="0">
                <a:solidFill>
                  <a:schemeClr val="bg1"/>
                </a:solidFill>
                <a:latin typeface="Arial" charset="0"/>
                <a:ea typeface="Arial" charset="0"/>
                <a:cs typeface="Arial" charset="0"/>
              </a:defRPr>
            </a:lvl1pPr>
            <a:lvl2pPr>
              <a:buClr>
                <a:srgbClr val="FF8301"/>
              </a:buClr>
              <a:defRPr sz="1400" b="0" i="0">
                <a:solidFill>
                  <a:schemeClr val="bg1"/>
                </a:solidFill>
                <a:latin typeface="Arial" charset="0"/>
                <a:ea typeface="Arial" charset="0"/>
                <a:cs typeface="Arial" charset="0"/>
              </a:defRPr>
            </a:lvl2pPr>
            <a:lvl3pPr>
              <a:buClr>
                <a:srgbClr val="FF8301"/>
              </a:buClr>
              <a:defRPr sz="1400" b="0" i="0">
                <a:solidFill>
                  <a:schemeClr val="bg1"/>
                </a:solidFill>
                <a:latin typeface="Arial" charset="0"/>
                <a:ea typeface="Arial" charset="0"/>
                <a:cs typeface="Arial" charset="0"/>
              </a:defRPr>
            </a:lvl3pPr>
            <a:lvl4pPr>
              <a:buClr>
                <a:srgbClr val="FF8301"/>
              </a:buClr>
              <a:defRPr sz="1400" b="0" i="0">
                <a:solidFill>
                  <a:schemeClr val="bg1"/>
                </a:solidFill>
                <a:latin typeface="Arial" charset="0"/>
                <a:ea typeface="Arial" charset="0"/>
                <a:cs typeface="Arial" charset="0"/>
              </a:defRPr>
            </a:lvl4pPr>
            <a:lvl5pPr>
              <a:buClr>
                <a:srgbClr val="FF8301"/>
              </a:buClr>
              <a:defRPr sz="1400" b="0" i="0">
                <a:solidFill>
                  <a:schemeClr val="bg1"/>
                </a:solidFill>
                <a:latin typeface="Arial" charset="0"/>
                <a:ea typeface="Arial" charset="0"/>
                <a:cs typeface="Arial"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6"/>
          <p:cNvSpPr>
            <a:spLocks noGrp="1"/>
          </p:cNvSpPr>
          <p:nvPr>
            <p:ph type="body" sz="quarter" idx="18" hasCustomPrompt="1"/>
          </p:nvPr>
        </p:nvSpPr>
        <p:spPr>
          <a:xfrm>
            <a:off x="4995297" y="1798550"/>
            <a:ext cx="5340421" cy="651576"/>
          </a:xfrm>
        </p:spPr>
        <p:txBody>
          <a:bodyPr lIns="91440" rIns="91440" anchor="b" anchorCtr="0">
            <a:noAutofit/>
          </a:bodyPr>
          <a:lstStyle>
            <a:lvl1pPr marL="0" indent="0">
              <a:buClr>
                <a:srgbClr val="FF8301"/>
              </a:buClr>
              <a:buNone/>
              <a:defRPr sz="2400" b="0" i="0">
                <a:solidFill>
                  <a:schemeClr val="bg1"/>
                </a:solidFill>
                <a:latin typeface="Arial Bold" charset="0"/>
                <a:ea typeface="Arial Bold" charset="0"/>
                <a:cs typeface="Arial Bold" charset="0"/>
              </a:defRPr>
            </a:lvl1pPr>
            <a:lvl2pPr marL="457200" indent="0">
              <a:buClr>
                <a:srgbClr val="FF8301"/>
              </a:buClr>
              <a:buNone/>
              <a:defRPr sz="1400" b="0" i="0">
                <a:solidFill>
                  <a:srgbClr val="5A5D5F"/>
                </a:solidFill>
                <a:latin typeface="Museo Sans 300" charset="0"/>
                <a:ea typeface="Museo Sans 300" charset="0"/>
                <a:cs typeface="Museo Sans 300" charset="0"/>
              </a:defRPr>
            </a:lvl2pPr>
            <a:lvl3pPr>
              <a:buClr>
                <a:srgbClr val="FF8301"/>
              </a:buClr>
              <a:defRPr sz="1400" b="0" i="0">
                <a:solidFill>
                  <a:srgbClr val="5A5D5F"/>
                </a:solidFill>
                <a:latin typeface="Museo Sans 300" charset="0"/>
                <a:ea typeface="Museo Sans 300" charset="0"/>
                <a:cs typeface="Museo Sans 300" charset="0"/>
              </a:defRPr>
            </a:lvl3pPr>
            <a:lvl4pPr>
              <a:buClr>
                <a:srgbClr val="FF8301"/>
              </a:buClr>
              <a:defRPr sz="1400" b="0" i="0">
                <a:solidFill>
                  <a:srgbClr val="5A5D5F"/>
                </a:solidFill>
                <a:latin typeface="Museo Sans 300" charset="0"/>
                <a:ea typeface="Museo Sans 300" charset="0"/>
                <a:cs typeface="Museo Sans 300" charset="0"/>
              </a:defRPr>
            </a:lvl4pPr>
            <a:lvl5pPr>
              <a:buClr>
                <a:srgbClr val="FF8301"/>
              </a:buClr>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3" name="Text Placeholder 8"/>
          <p:cNvSpPr>
            <a:spLocks noGrp="1"/>
          </p:cNvSpPr>
          <p:nvPr>
            <p:ph type="body" sz="quarter" idx="19"/>
          </p:nvPr>
        </p:nvSpPr>
        <p:spPr>
          <a:xfrm>
            <a:off x="4994902" y="2600325"/>
            <a:ext cx="5340816" cy="1101725"/>
          </a:xfrm>
        </p:spPr>
        <p:txBody>
          <a:bodyPr>
            <a:noAutofit/>
          </a:bodyPr>
          <a:lstStyle>
            <a:lvl1pPr marL="0" indent="0">
              <a:buNone/>
              <a:defRPr sz="1400" b="0" i="0">
                <a:solidFill>
                  <a:schemeClr val="bg1"/>
                </a:solidFill>
                <a:latin typeface="Arial" charset="0"/>
                <a:ea typeface="Arial" charset="0"/>
                <a:cs typeface="Arial" charset="0"/>
              </a:defRPr>
            </a:lvl1pPr>
            <a:lvl2pPr marL="457200" indent="0">
              <a:buNone/>
              <a:defRPr sz="1400" b="0" i="0">
                <a:solidFill>
                  <a:srgbClr val="5A5D5F"/>
                </a:solidFill>
                <a:latin typeface="Museo Sans 300" charset="0"/>
                <a:ea typeface="Museo Sans 300" charset="0"/>
                <a:cs typeface="Museo Sans 300" charset="0"/>
              </a:defRPr>
            </a:lvl2pPr>
            <a:lvl3pPr marL="914400" indent="0">
              <a:buNone/>
              <a:defRPr sz="1400" b="0" i="0">
                <a:solidFill>
                  <a:srgbClr val="5A5D5F"/>
                </a:solidFill>
                <a:latin typeface="Museo Sans 300" charset="0"/>
                <a:ea typeface="Museo Sans 300" charset="0"/>
                <a:cs typeface="Museo Sans 300" charset="0"/>
              </a:defRPr>
            </a:lvl3pPr>
            <a:lvl4pPr marL="1371600" indent="0">
              <a:buNone/>
              <a:defRPr sz="1400" b="0" i="0">
                <a:solidFill>
                  <a:srgbClr val="5A5D5F"/>
                </a:solidFill>
                <a:latin typeface="Museo Sans 300" charset="0"/>
                <a:ea typeface="Museo Sans 300" charset="0"/>
                <a:cs typeface="Museo Sans 300" charset="0"/>
              </a:defRPr>
            </a:lvl4pPr>
            <a:lvl5pPr marL="1828800" indent="0">
              <a:buNone/>
              <a:defRPr sz="1400" b="0" i="0">
                <a:solidFill>
                  <a:srgbClr val="5A5D5F"/>
                </a:solidFill>
                <a:latin typeface="Museo Sans 300" charset="0"/>
                <a:ea typeface="Museo Sans 300" charset="0"/>
                <a:cs typeface="Museo Sans 300" charset="0"/>
              </a:defRPr>
            </a:lvl5pPr>
          </a:lstStyle>
          <a:p>
            <a:pPr lvl="0"/>
            <a:r>
              <a:rPr lang="en-US" dirty="0" smtClean="0"/>
              <a:t>Click to edit Master text styles</a:t>
            </a:r>
          </a:p>
        </p:txBody>
      </p:sp>
      <p:sp>
        <p:nvSpPr>
          <p:cNvPr id="14" name="Text Placeholder 5"/>
          <p:cNvSpPr>
            <a:spLocks noGrp="1"/>
          </p:cNvSpPr>
          <p:nvPr>
            <p:ph type="body" sz="quarter" idx="12" hasCustomPrompt="1"/>
          </p:nvPr>
        </p:nvSpPr>
        <p:spPr>
          <a:xfrm>
            <a:off x="741363" y="1798550"/>
            <a:ext cx="3230562" cy="2655974"/>
          </a:xfrm>
        </p:spPr>
        <p:txBody>
          <a:bodyPr/>
          <a:lstStyle>
            <a:lvl1pPr marL="0" indent="0">
              <a:buNone/>
              <a:defRPr sz="2800" b="0" i="1">
                <a:solidFill>
                  <a:srgbClr val="FF8301"/>
                </a:solidFill>
                <a:latin typeface="Rockwell Italic" charset="0"/>
                <a:ea typeface="Rockwell Italic" charset="0"/>
                <a:cs typeface="Rockwell Italic" charset="0"/>
              </a:defRPr>
            </a:lvl1pPr>
            <a:lvl2pPr marL="685800" indent="-228600">
              <a:buClr>
                <a:srgbClr val="5A5D5F"/>
              </a:buClr>
              <a:buFont typeface="LucidaGrande" charset="0"/>
              <a:buChar char="-"/>
              <a:defRPr sz="1400" b="0" i="0">
                <a:solidFill>
                  <a:srgbClr val="5A5D5F"/>
                </a:solidFill>
                <a:latin typeface="Museo Sans 300" charset="0"/>
                <a:ea typeface="Museo Sans 300" charset="0"/>
                <a:cs typeface="Museo Sans 300" charset="0"/>
              </a:defRPr>
            </a:lvl2pPr>
          </a:lstStyle>
          <a:p>
            <a:pPr lvl="0"/>
            <a:r>
              <a:rPr lang="en-US" dirty="0" smtClean="0"/>
              <a:t>“Click to add quote”</a:t>
            </a:r>
          </a:p>
        </p:txBody>
      </p:sp>
      <p:sp>
        <p:nvSpPr>
          <p:cNvPr id="15" name="Text Placeholder 6"/>
          <p:cNvSpPr>
            <a:spLocks noGrp="1"/>
          </p:cNvSpPr>
          <p:nvPr>
            <p:ph type="body" sz="quarter" idx="13" hasCustomPrompt="1"/>
          </p:nvPr>
        </p:nvSpPr>
        <p:spPr>
          <a:xfrm>
            <a:off x="741363" y="4591050"/>
            <a:ext cx="3230563" cy="666750"/>
          </a:xfrm>
        </p:spPr>
        <p:txBody>
          <a:bodyPr>
            <a:noAutofit/>
          </a:bodyPr>
          <a:lstStyle>
            <a:lvl1pPr marL="0" indent="0">
              <a:buNone/>
              <a:defRPr sz="1400" b="0" i="0">
                <a:solidFill>
                  <a:schemeClr val="bg1"/>
                </a:solidFill>
                <a:latin typeface="Arial" charset="0"/>
                <a:ea typeface="Arial" charset="0"/>
                <a:cs typeface="Arial" charset="0"/>
              </a:defRPr>
            </a:lvl1pPr>
            <a:lvl2pPr marL="457200" indent="0">
              <a:buNone/>
              <a:defRPr sz="1400" b="0" i="0">
                <a:solidFill>
                  <a:srgbClr val="5A5D5F"/>
                </a:solidFill>
                <a:latin typeface="Museo Sans 500" charset="0"/>
                <a:ea typeface="Museo Sans 500" charset="0"/>
                <a:cs typeface="Museo Sans 500" charset="0"/>
              </a:defRPr>
            </a:lvl2pPr>
            <a:lvl3pPr marL="914400" indent="0">
              <a:buNone/>
              <a:defRPr sz="1400" b="0" i="0">
                <a:solidFill>
                  <a:srgbClr val="5A5D5F"/>
                </a:solidFill>
                <a:latin typeface="Museo Sans 500" charset="0"/>
                <a:ea typeface="Museo Sans 500" charset="0"/>
                <a:cs typeface="Museo Sans 500" charset="0"/>
              </a:defRPr>
            </a:lvl3pPr>
            <a:lvl4pPr marL="1371600" indent="0">
              <a:buNone/>
              <a:defRPr sz="1400" b="0" i="0">
                <a:solidFill>
                  <a:srgbClr val="5A5D5F"/>
                </a:solidFill>
                <a:latin typeface="Museo Sans 500" charset="0"/>
                <a:ea typeface="Museo Sans 500" charset="0"/>
                <a:cs typeface="Museo Sans 500" charset="0"/>
              </a:defRPr>
            </a:lvl4pPr>
            <a:lvl5pPr marL="1828800" indent="0">
              <a:buNone/>
              <a:defRPr sz="1400" b="0" i="0">
                <a:solidFill>
                  <a:srgbClr val="5A5D5F"/>
                </a:solidFill>
                <a:latin typeface="Museo Sans 500" charset="0"/>
                <a:ea typeface="Museo Sans 500" charset="0"/>
                <a:cs typeface="Museo Sans 500" charset="0"/>
              </a:defRPr>
            </a:lvl5pPr>
          </a:lstStyle>
          <a:p>
            <a:pPr lvl="0"/>
            <a:r>
              <a:rPr lang="en-US" dirty="0" smtClean="0"/>
              <a:t>- Click to add author</a:t>
            </a:r>
          </a:p>
        </p:txBody>
      </p:sp>
      <p:pic>
        <p:nvPicPr>
          <p:cNvPr id="17" name="Picture 1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6" name="Footer Placeholder 3"/>
          <p:cNvSpPr>
            <a:spLocks noGrp="1"/>
          </p:cNvSpPr>
          <p:nvPr>
            <p:ph type="ftr" sz="quarter" idx="11"/>
          </p:nvPr>
        </p:nvSpPr>
        <p:spPr>
          <a:xfrm>
            <a:off x="404828" y="6356350"/>
            <a:ext cx="4686153" cy="365125"/>
          </a:xfrm>
        </p:spPr>
        <p:txBody>
          <a:bodyPr/>
          <a:lstStyle>
            <a:lvl1pPr algn="l">
              <a:defRPr sz="800">
                <a:solidFill>
                  <a:schemeClr val="bg1"/>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9" name="Picture 1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8637" y="6318874"/>
            <a:ext cx="892967" cy="357187"/>
          </a:xfrm>
          <a:prstGeom prst="rect">
            <a:avLst/>
          </a:prstGeom>
        </p:spPr>
      </p:pic>
    </p:spTree>
    <p:extLst>
      <p:ext uri="{BB962C8B-B14F-4D97-AF65-F5344CB8AC3E}">
        <p14:creationId xmlns:p14="http://schemas.microsoft.com/office/powerpoint/2010/main" val="130345573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amp; Bottom Content Split">
    <p:spTree>
      <p:nvGrpSpPr>
        <p:cNvPr id="1" name=""/>
        <p:cNvGrpSpPr/>
        <p:nvPr/>
      </p:nvGrpSpPr>
      <p:grpSpPr>
        <a:xfrm>
          <a:off x="0" y="0"/>
          <a:ext cx="0" cy="0"/>
          <a:chOff x="0" y="0"/>
          <a:chExt cx="0" cy="0"/>
        </a:xfrm>
      </p:grpSpPr>
      <p:sp>
        <p:nvSpPr>
          <p:cNvPr id="12" name="Rectangle 11"/>
          <p:cNvSpPr/>
          <p:nvPr userDrawn="1"/>
        </p:nvSpPr>
        <p:spPr>
          <a:xfrm>
            <a:off x="0" y="0"/>
            <a:ext cx="12192000" cy="6858000"/>
          </a:xfrm>
          <a:prstGeom prst="rect">
            <a:avLst/>
          </a:prstGeom>
          <a:solidFill>
            <a:srgbClr val="5A5D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 y="3395272"/>
            <a:ext cx="12192001" cy="3462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14596" y="584616"/>
            <a:ext cx="5368977" cy="1268608"/>
          </a:xfrm>
        </p:spPr>
        <p:txBody>
          <a:bodyPr anchor="b" anchorCtr="0">
            <a:normAutofit/>
          </a:bodyPr>
          <a:lstStyle>
            <a:lvl1pPr algn="l">
              <a:defRPr sz="3000">
                <a:solidFill>
                  <a:schemeClr val="bg1"/>
                </a:solidFill>
                <a:latin typeface="Arial Bold" charset="0"/>
                <a:ea typeface="Arial Bold" charset="0"/>
                <a:cs typeface="Arial Bold"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14596" y="2046743"/>
            <a:ext cx="5368978" cy="879759"/>
          </a:xfrm>
        </p:spPr>
        <p:txBody>
          <a:bodyPr>
            <a:normAutofit/>
          </a:bodyPr>
          <a:lstStyle>
            <a:lvl1pPr marL="0" indent="0" algn="l">
              <a:buNone/>
              <a:defRPr sz="1400" b="0" i="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7" name="Text Placeholder 6"/>
          <p:cNvSpPr>
            <a:spLocks noGrp="1"/>
          </p:cNvSpPr>
          <p:nvPr>
            <p:ph type="body" sz="quarter" idx="12" hasCustomPrompt="1"/>
          </p:nvPr>
        </p:nvSpPr>
        <p:spPr>
          <a:xfrm>
            <a:off x="5983288" y="3806825"/>
            <a:ext cx="5656262" cy="1007477"/>
          </a:xfrm>
        </p:spPr>
        <p:txBody>
          <a:bodyPr anchor="b" anchorCtr="0"/>
          <a:lstStyle>
            <a:lvl1pPr marL="0" indent="0" algn="r">
              <a:buNone/>
              <a:defRPr b="0" i="0">
                <a:solidFill>
                  <a:srgbClr val="5A5D5F"/>
                </a:solidFill>
                <a:latin typeface="Arial Bold" charset="0"/>
                <a:ea typeface="Arial Bold" charset="0"/>
                <a:cs typeface="Arial Bold" charset="0"/>
              </a:defRPr>
            </a:lvl1pPr>
            <a:lvl2pPr marL="457200" indent="0" algn="r">
              <a:buNone/>
              <a:defRPr b="0" i="0">
                <a:solidFill>
                  <a:srgbClr val="5A5D5F"/>
                </a:solidFill>
                <a:latin typeface="Museo Sans 500" charset="0"/>
                <a:ea typeface="Museo Sans 500" charset="0"/>
                <a:cs typeface="Museo Sans 500" charset="0"/>
              </a:defRPr>
            </a:lvl2pPr>
            <a:lvl3pPr marL="914400" indent="0" algn="r">
              <a:buNone/>
              <a:defRPr b="0" i="0">
                <a:solidFill>
                  <a:srgbClr val="5A5D5F"/>
                </a:solidFill>
                <a:latin typeface="Museo Sans 500" charset="0"/>
                <a:ea typeface="Museo Sans 500" charset="0"/>
                <a:cs typeface="Museo Sans 500" charset="0"/>
              </a:defRPr>
            </a:lvl3pPr>
            <a:lvl4pPr marL="1371600" indent="0" algn="r">
              <a:buNone/>
              <a:defRPr b="0" i="0">
                <a:solidFill>
                  <a:srgbClr val="5A5D5F"/>
                </a:solidFill>
                <a:latin typeface="Museo Sans 500" charset="0"/>
                <a:ea typeface="Museo Sans 500" charset="0"/>
                <a:cs typeface="Museo Sans 500" charset="0"/>
              </a:defRPr>
            </a:lvl4pPr>
            <a:lvl5pPr marL="1828800" indent="0" algn="r">
              <a:buNone/>
              <a:defRPr b="0" i="0">
                <a:solidFill>
                  <a:srgbClr val="5A5D5F"/>
                </a:solidFill>
                <a:latin typeface="Museo Sans 500" charset="0"/>
                <a:ea typeface="Museo Sans 500" charset="0"/>
                <a:cs typeface="Museo Sans 500" charset="0"/>
              </a:defRPr>
            </a:lvl5pPr>
          </a:lstStyle>
          <a:p>
            <a:pPr lvl="0"/>
            <a:r>
              <a:rPr lang="en-US" dirty="0" smtClean="0"/>
              <a:t>CLICK TO EDIT MASTER TEXT STYLES</a:t>
            </a:r>
          </a:p>
        </p:txBody>
      </p:sp>
      <p:sp>
        <p:nvSpPr>
          <p:cNvPr id="18" name="Text Placeholder 17"/>
          <p:cNvSpPr>
            <a:spLocks noGrp="1"/>
          </p:cNvSpPr>
          <p:nvPr>
            <p:ph type="body" sz="quarter" idx="13"/>
          </p:nvPr>
        </p:nvSpPr>
        <p:spPr>
          <a:xfrm>
            <a:off x="5983288" y="4973638"/>
            <a:ext cx="5672137" cy="1030287"/>
          </a:xfrm>
        </p:spPr>
        <p:txBody>
          <a:bodyPr>
            <a:noAutofit/>
          </a:bodyPr>
          <a:lstStyle>
            <a:lvl1pPr marL="0" indent="0" algn="r">
              <a:buNone/>
              <a:defRPr sz="1400" b="0" i="0">
                <a:solidFill>
                  <a:srgbClr val="5A5D5F"/>
                </a:solidFill>
                <a:latin typeface="Arial Bold" charset="0"/>
                <a:ea typeface="Arial Bold" charset="0"/>
                <a:cs typeface="Arial Bold" charset="0"/>
              </a:defRPr>
            </a:lvl1pPr>
            <a:lvl2pPr marL="457200" indent="0" algn="r">
              <a:buNone/>
              <a:defRPr sz="1400"/>
            </a:lvl2pPr>
            <a:lvl3pPr marL="914400" indent="0" algn="r">
              <a:buNone/>
              <a:defRPr sz="1400"/>
            </a:lvl3pPr>
            <a:lvl4pPr marL="1371600" indent="0" algn="r">
              <a:buNone/>
              <a:defRPr sz="1400"/>
            </a:lvl4pPr>
            <a:lvl5pPr marL="1828800" indent="0" algn="r">
              <a:buNone/>
              <a:defRPr sz="1400"/>
            </a:lvl5pPr>
          </a:lstStyle>
          <a:p>
            <a:pPr lvl="0"/>
            <a:r>
              <a:rPr lang="en-US" dirty="0" smtClean="0"/>
              <a:t>Click to edit Master text styles</a:t>
            </a:r>
          </a:p>
        </p:txBody>
      </p:sp>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98008" y="0"/>
            <a:ext cx="5423363" cy="893732"/>
          </a:xfrm>
          <a:prstGeom prst="rect">
            <a:avLst/>
          </a:prstGeom>
        </p:spPr>
      </p:pic>
      <p:sp>
        <p:nvSpPr>
          <p:cNvPr id="14" name="Footer Placeholder 3"/>
          <p:cNvSpPr>
            <a:spLocks noGrp="1"/>
          </p:cNvSpPr>
          <p:nvPr>
            <p:ph type="ftr" sz="quarter" idx="11"/>
          </p:nvPr>
        </p:nvSpPr>
        <p:spPr>
          <a:xfrm>
            <a:off x="404828" y="6356350"/>
            <a:ext cx="4686153" cy="365125"/>
          </a:xfrm>
        </p:spPr>
        <p:txBody>
          <a:bodyPr/>
          <a:lstStyle>
            <a:lvl1pPr algn="l">
              <a:defRPr sz="800">
                <a:solidFill>
                  <a:schemeClr val="bg1">
                    <a:lumMod val="65000"/>
                  </a:schemeClr>
                </a:solidFill>
              </a:defRPr>
            </a:lvl1pPr>
          </a:lstStyle>
          <a:p>
            <a:r>
              <a:rPr lang="en-US" dirty="0" smtClean="0">
                <a:latin typeface="Arial" charset="0"/>
                <a:ea typeface="Arial" charset="0"/>
                <a:cs typeface="Arial" charset="0"/>
              </a:rPr>
              <a:t>© 2015 </a:t>
            </a:r>
            <a:r>
              <a:rPr lang="en-US" dirty="0" err="1" smtClean="0">
                <a:latin typeface="Arial" charset="0"/>
                <a:ea typeface="Arial" charset="0"/>
                <a:cs typeface="Arial" charset="0"/>
              </a:rPr>
              <a:t>Wowza</a:t>
            </a:r>
            <a:r>
              <a:rPr lang="en-US" dirty="0" smtClean="0">
                <a:latin typeface="Arial" charset="0"/>
                <a:ea typeface="Arial" charset="0"/>
                <a:cs typeface="Arial" charset="0"/>
              </a:rPr>
              <a:t> Media Systems, LLC. All rights reserved. Confidential &amp; Proprietary.</a:t>
            </a:r>
            <a:endParaRPr lang="en-US" dirty="0">
              <a:latin typeface="Arial" charset="0"/>
              <a:ea typeface="Arial" charset="0"/>
              <a:cs typeface="Arial" charset="0"/>
            </a:endParaRP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71302" y="6303364"/>
            <a:ext cx="932852" cy="373141"/>
          </a:xfrm>
          <a:prstGeom prst="rect">
            <a:avLst/>
          </a:prstGeom>
        </p:spPr>
      </p:pic>
    </p:spTree>
    <p:extLst>
      <p:ext uri="{BB962C8B-B14F-4D97-AF65-F5344CB8AC3E}">
        <p14:creationId xmlns:p14="http://schemas.microsoft.com/office/powerpoint/2010/main" val="11311762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CONFIDENTIAL</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C49B38-7A7C-8B4B-AF29-DF0FDA75C042}" type="slidenum">
              <a:rPr lang="en-US" smtClean="0"/>
              <a:t>‹#›</a:t>
            </a:fld>
            <a:endParaRPr lang="en-US"/>
          </a:p>
        </p:txBody>
      </p:sp>
    </p:spTree>
    <p:extLst>
      <p:ext uri="{BB962C8B-B14F-4D97-AF65-F5344CB8AC3E}">
        <p14:creationId xmlns:p14="http://schemas.microsoft.com/office/powerpoint/2010/main" val="1714636915"/>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60" r:id="rId3"/>
    <p:sldLayoutId id="2147483676" r:id="rId4"/>
    <p:sldLayoutId id="2147483663" r:id="rId5"/>
    <p:sldLayoutId id="2147483661" r:id="rId6"/>
    <p:sldLayoutId id="2147483662" r:id="rId7"/>
    <p:sldLayoutId id="2147483668" r:id="rId8"/>
    <p:sldLayoutId id="2147483672" r:id="rId9"/>
    <p:sldLayoutId id="2147483665" r:id="rId10"/>
    <p:sldLayoutId id="2147483678" r:id="rId11"/>
    <p:sldLayoutId id="2147483674" r:id="rId12"/>
    <p:sldLayoutId id="2147483679" r:id="rId13"/>
    <p:sldLayoutId id="2147483673" r:id="rId14"/>
    <p:sldLayoutId id="2147483666" r:id="rId15"/>
    <p:sldLayoutId id="2147483671" r:id="rId16"/>
    <p:sldLayoutId id="2147483667" r:id="rId17"/>
    <p:sldLayoutId id="2147483670" r:id="rId18"/>
    <p:sldLayoutId id="2147483677" r:id="rId19"/>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jpg"/><Relationship Id="rId5" Type="http://schemas.openxmlformats.org/officeDocument/2006/relationships/image" Target="../media/image92.jpg"/><Relationship Id="rId6" Type="http://schemas.openxmlformats.org/officeDocument/2006/relationships/image" Target="../media/image9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95.jpg"/><Relationship Id="rId4" Type="http://schemas.openxmlformats.org/officeDocument/2006/relationships/image" Target="../media/image96.jpeg"/><Relationship Id="rId5" Type="http://schemas.openxmlformats.org/officeDocument/2006/relationships/image" Target="../media/image97.jpg"/><Relationship Id="rId6" Type="http://schemas.openxmlformats.org/officeDocument/2006/relationships/image" Target="../media/image98.jpg"/><Relationship Id="rId7" Type="http://schemas.openxmlformats.org/officeDocument/2006/relationships/image" Target="../media/image99.jpg"/><Relationship Id="rId8" Type="http://schemas.openxmlformats.org/officeDocument/2006/relationships/image" Target="../media/image100.jpg"/><Relationship Id="rId1" Type="http://schemas.openxmlformats.org/officeDocument/2006/relationships/slideLayout" Target="../slideLayouts/slideLayout12.xml"/><Relationship Id="rId2" Type="http://schemas.openxmlformats.org/officeDocument/2006/relationships/image" Target="../media/image94.png"/></Relationships>
</file>

<file path=ppt/slides/_rels/slide13.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1" Type="http://schemas.openxmlformats.org/officeDocument/2006/relationships/slideLayout" Target="../slideLayouts/slideLayout13.xml"/><Relationship Id="rId2" Type="http://schemas.openxmlformats.org/officeDocument/2006/relationships/image" Target="../media/image101.png"/></Relationships>
</file>

<file path=ppt/slides/_rels/slide14.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109.png"/><Relationship Id="rId5" Type="http://schemas.microsoft.com/office/2007/relationships/hdphoto" Target="../media/hdphoto1.wdp"/><Relationship Id="rId1" Type="http://schemas.openxmlformats.org/officeDocument/2006/relationships/slideLayout" Target="../slideLayouts/slideLayout12.xml"/><Relationship Id="rId2" Type="http://schemas.openxmlformats.org/officeDocument/2006/relationships/image" Target="../media/image10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9" Type="http://schemas.openxmlformats.org/officeDocument/2006/relationships/image" Target="../media/image118.tiff"/><Relationship Id="rId20" Type="http://schemas.openxmlformats.org/officeDocument/2006/relationships/image" Target="../media/image113.wmf"/><Relationship Id="rId21" Type="http://schemas.openxmlformats.org/officeDocument/2006/relationships/image" Target="../media/image123.png"/><Relationship Id="rId10" Type="http://schemas.openxmlformats.org/officeDocument/2006/relationships/image" Target="../media/image119.tiff"/><Relationship Id="rId11" Type="http://schemas.openxmlformats.org/officeDocument/2006/relationships/image" Target="../media/image120.tiff"/><Relationship Id="rId12" Type="http://schemas.openxmlformats.org/officeDocument/2006/relationships/image" Target="../media/image121.tiff"/><Relationship Id="rId13" Type="http://schemas.openxmlformats.org/officeDocument/2006/relationships/image" Target="../media/image109.png"/><Relationship Id="rId14" Type="http://schemas.microsoft.com/office/2007/relationships/hdphoto" Target="../media/hdphoto2.wdp"/><Relationship Id="rId15" Type="http://schemas.openxmlformats.org/officeDocument/2006/relationships/image" Target="../media/image88.png"/><Relationship Id="rId16" Type="http://schemas.openxmlformats.org/officeDocument/2006/relationships/oleObject" Target="../embeddings/oleObject7.bin"/><Relationship Id="rId17" Type="http://schemas.openxmlformats.org/officeDocument/2006/relationships/image" Target="../media/image112.wmf"/><Relationship Id="rId18" Type="http://schemas.openxmlformats.org/officeDocument/2006/relationships/image" Target="../media/image122.jpeg"/><Relationship Id="rId19" Type="http://schemas.openxmlformats.org/officeDocument/2006/relationships/oleObject" Target="../embeddings/oleObject8.bin"/><Relationship Id="rId1" Type="http://schemas.openxmlformats.org/officeDocument/2006/relationships/vmlDrawing" Target="../drawings/vmlDrawing2.vml"/><Relationship Id="rId2" Type="http://schemas.openxmlformats.org/officeDocument/2006/relationships/slideLayout" Target="../slideLayouts/slideLayout13.xml"/><Relationship Id="rId3" Type="http://schemas.openxmlformats.org/officeDocument/2006/relationships/notesSlide" Target="../notesSlides/notesSlide5.xml"/><Relationship Id="rId4" Type="http://schemas.openxmlformats.org/officeDocument/2006/relationships/image" Target="../media/image87.jpg"/><Relationship Id="rId5" Type="http://schemas.openxmlformats.org/officeDocument/2006/relationships/image" Target="../media/image114.tiff"/><Relationship Id="rId6" Type="http://schemas.openxmlformats.org/officeDocument/2006/relationships/image" Target="../media/image115.tiff"/><Relationship Id="rId7" Type="http://schemas.openxmlformats.org/officeDocument/2006/relationships/image" Target="../media/image116.tiff"/><Relationship Id="rId8" Type="http://schemas.openxmlformats.org/officeDocument/2006/relationships/image" Target="../media/image117.tiff"/></Relationships>
</file>

<file path=ppt/slides/_rels/slide19.xml.rels><?xml version="1.0" encoding="UTF-8" standalone="yes"?>
<Relationships xmlns="http://schemas.openxmlformats.org/package/2006/relationships"><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28.png"/><Relationship Id="rId14" Type="http://schemas.openxmlformats.org/officeDocument/2006/relationships/image" Target="../media/image88.png"/><Relationship Id="rId15" Type="http://schemas.openxmlformats.org/officeDocument/2006/relationships/image" Target="../media/image109.png"/><Relationship Id="rId16"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124.jp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image" Target="../media/image131.png"/></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jpg"/><Relationship Id="rId7" Type="http://schemas.openxmlformats.org/officeDocument/2006/relationships/image" Target="../media/image20.jpg"/><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3" Type="http://schemas.openxmlformats.org/officeDocument/2006/relationships/image" Target="../media/image109.png"/><Relationship Id="rId4" Type="http://schemas.microsoft.com/office/2007/relationships/hdphoto" Target="../media/hdphoto1.wdp"/><Relationship Id="rId1" Type="http://schemas.openxmlformats.org/officeDocument/2006/relationships/slideLayout" Target="../slideLayouts/slideLayout13.xml"/><Relationship Id="rId2" Type="http://schemas.openxmlformats.org/officeDocument/2006/relationships/image" Target="../media/image88.png"/></Relationships>
</file>

<file path=ppt/slides/_rels/slide24.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hyperlink" Target="http://www.wowza.com/" TargetMode="External"/><Relationship Id="rId15"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hyperlink" Target="http://www.twitter.com/wowzamedia" TargetMode="External"/><Relationship Id="rId4" Type="http://schemas.openxmlformats.org/officeDocument/2006/relationships/hyperlink" Target="http://www.youtube.com/user/wowzamedia" TargetMode="External"/><Relationship Id="rId5" Type="http://schemas.openxmlformats.org/officeDocument/2006/relationships/hyperlink" Target="http://www.facebook.com/wowza" TargetMode="External"/><Relationship Id="rId6" Type="http://schemas.openxmlformats.org/officeDocument/2006/relationships/hyperlink" Target="http://www.plus.google.com/+wowza/posts" TargetMode="External"/><Relationship Id="rId7" Type="http://schemas.openxmlformats.org/officeDocument/2006/relationships/hyperlink" Target="http://www.linkedin.com/company/wowza-media-systems" TargetMode="External"/><Relationship Id="rId8" Type="http://schemas.openxmlformats.org/officeDocument/2006/relationships/image" Target="../media/image10.png"/><Relationship Id="rId9" Type="http://schemas.openxmlformats.org/officeDocument/2006/relationships/hyperlink" Target="htttp://www.facebook.com/wowza" TargetMode="External"/><Relationship Id="rId10"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jpg"/><Relationship Id="rId5" Type="http://schemas.openxmlformats.org/officeDocument/2006/relationships/image" Target="../media/image24.jpg"/><Relationship Id="rId6" Type="http://schemas.openxmlformats.org/officeDocument/2006/relationships/image" Target="../media/image25.jpg"/><Relationship Id="rId7"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 Id="rId3"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image" Target="../media/image28.png"/></Relationships>
</file>

<file path=ppt/slides/_rels/slide7.xml.rels><?xml version="1.0" encoding="UTF-8" standalone="yes"?>
<Relationships xmlns="http://schemas.openxmlformats.org/package/2006/relationships"><Relationship Id="rId13" Type="http://schemas.openxmlformats.org/officeDocument/2006/relationships/image" Target="../media/image48.wmf"/><Relationship Id="rId14" Type="http://schemas.openxmlformats.org/officeDocument/2006/relationships/image" Target="../media/image49.wmf"/><Relationship Id="rId15" Type="http://schemas.openxmlformats.org/officeDocument/2006/relationships/image" Target="../media/image50.png"/><Relationship Id="rId16" Type="http://schemas.openxmlformats.org/officeDocument/2006/relationships/image" Target="../media/image51.png"/><Relationship Id="rId17" Type="http://schemas.openxmlformats.org/officeDocument/2006/relationships/image" Target="../media/image52.png"/><Relationship Id="rId18" Type="http://schemas.openxmlformats.org/officeDocument/2006/relationships/image" Target="../media/image53.png"/><Relationship Id="rId19" Type="http://schemas.openxmlformats.org/officeDocument/2006/relationships/image" Target="../media/image54.png"/><Relationship Id="rId63" Type="http://schemas.openxmlformats.org/officeDocument/2006/relationships/image" Target="../media/image86.gif"/><Relationship Id="rId50" Type="http://schemas.openxmlformats.org/officeDocument/2006/relationships/image" Target="../media/image73.png"/><Relationship Id="rId51" Type="http://schemas.openxmlformats.org/officeDocument/2006/relationships/image" Target="../media/image74.jpeg"/><Relationship Id="rId52" Type="http://schemas.openxmlformats.org/officeDocument/2006/relationships/image" Target="../media/image75.png"/><Relationship Id="rId53" Type="http://schemas.openxmlformats.org/officeDocument/2006/relationships/image" Target="../media/image76.png"/><Relationship Id="rId54" Type="http://schemas.openxmlformats.org/officeDocument/2006/relationships/image" Target="../media/image77.png"/><Relationship Id="rId55" Type="http://schemas.openxmlformats.org/officeDocument/2006/relationships/image" Target="../media/image78.png"/><Relationship Id="rId56" Type="http://schemas.openxmlformats.org/officeDocument/2006/relationships/image" Target="../media/image79.png"/><Relationship Id="rId57" Type="http://schemas.openxmlformats.org/officeDocument/2006/relationships/image" Target="../media/image80.png"/><Relationship Id="rId58" Type="http://schemas.openxmlformats.org/officeDocument/2006/relationships/image" Target="../media/image81.png"/><Relationship Id="rId59" Type="http://schemas.openxmlformats.org/officeDocument/2006/relationships/image" Target="../media/image82.png"/><Relationship Id="rId40" Type="http://schemas.openxmlformats.org/officeDocument/2006/relationships/image" Target="../media/image63.png"/><Relationship Id="rId41" Type="http://schemas.openxmlformats.org/officeDocument/2006/relationships/image" Target="../media/image64.jpeg"/><Relationship Id="rId42" Type="http://schemas.openxmlformats.org/officeDocument/2006/relationships/image" Target="../media/image65.png"/><Relationship Id="rId43" Type="http://schemas.openxmlformats.org/officeDocument/2006/relationships/image" Target="../media/image66.png"/><Relationship Id="rId44" Type="http://schemas.openxmlformats.org/officeDocument/2006/relationships/image" Target="../media/image67.png"/><Relationship Id="rId45" Type="http://schemas.openxmlformats.org/officeDocument/2006/relationships/image" Target="../media/image68.png"/><Relationship Id="rId46" Type="http://schemas.openxmlformats.org/officeDocument/2006/relationships/image" Target="../media/image69.png"/><Relationship Id="rId47" Type="http://schemas.openxmlformats.org/officeDocument/2006/relationships/image" Target="../media/image70.png"/><Relationship Id="rId48" Type="http://schemas.openxmlformats.org/officeDocument/2006/relationships/image" Target="../media/image71.png"/><Relationship Id="rId49" Type="http://schemas.openxmlformats.org/officeDocument/2006/relationships/image" Target="../media/image72.png"/><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image" Target="../media/image38.jpeg"/><Relationship Id="rId4" Type="http://schemas.openxmlformats.org/officeDocument/2006/relationships/image" Target="../media/image39.wmf"/><Relationship Id="rId5" Type="http://schemas.openxmlformats.org/officeDocument/2006/relationships/image" Target="../media/image40.jpeg"/><Relationship Id="rId6" Type="http://schemas.openxmlformats.org/officeDocument/2006/relationships/image" Target="../media/image41.wmf"/><Relationship Id="rId7" Type="http://schemas.openxmlformats.org/officeDocument/2006/relationships/image" Target="../media/image42.wmf"/><Relationship Id="rId8" Type="http://schemas.openxmlformats.org/officeDocument/2006/relationships/image" Target="../media/image43.wmf"/><Relationship Id="rId9" Type="http://schemas.openxmlformats.org/officeDocument/2006/relationships/image" Target="../media/image44.wmf"/><Relationship Id="rId30" Type="http://schemas.openxmlformats.org/officeDocument/2006/relationships/image" Target="../media/image36.wmf"/><Relationship Id="rId31" Type="http://schemas.openxmlformats.org/officeDocument/2006/relationships/oleObject" Target="../embeddings/oleObject6.bin"/><Relationship Id="rId32" Type="http://schemas.openxmlformats.org/officeDocument/2006/relationships/image" Target="../media/image37.wmf"/><Relationship Id="rId33" Type="http://schemas.openxmlformats.org/officeDocument/2006/relationships/image" Target="../media/image56.jpeg"/><Relationship Id="rId34" Type="http://schemas.openxmlformats.org/officeDocument/2006/relationships/image" Target="../media/image57.jpeg"/><Relationship Id="rId35" Type="http://schemas.openxmlformats.org/officeDocument/2006/relationships/image" Target="../media/image58.png"/><Relationship Id="rId36" Type="http://schemas.openxmlformats.org/officeDocument/2006/relationships/image" Target="../media/image59.jpeg"/><Relationship Id="rId37" Type="http://schemas.openxmlformats.org/officeDocument/2006/relationships/image" Target="../media/image60.gif"/><Relationship Id="rId38" Type="http://schemas.openxmlformats.org/officeDocument/2006/relationships/image" Target="../media/image61.jpeg"/><Relationship Id="rId39" Type="http://schemas.openxmlformats.org/officeDocument/2006/relationships/image" Target="../media/image62.jpeg"/><Relationship Id="rId20" Type="http://schemas.openxmlformats.org/officeDocument/2006/relationships/image" Target="../media/image55.png"/><Relationship Id="rId21" Type="http://schemas.openxmlformats.org/officeDocument/2006/relationships/oleObject" Target="../embeddings/oleObject1.bin"/><Relationship Id="rId22" Type="http://schemas.openxmlformats.org/officeDocument/2006/relationships/image" Target="../media/image32.wmf"/><Relationship Id="rId23" Type="http://schemas.openxmlformats.org/officeDocument/2006/relationships/oleObject" Target="../embeddings/oleObject2.bin"/><Relationship Id="rId24" Type="http://schemas.openxmlformats.org/officeDocument/2006/relationships/image" Target="../media/image33.wmf"/><Relationship Id="rId25" Type="http://schemas.openxmlformats.org/officeDocument/2006/relationships/oleObject" Target="../embeddings/oleObject3.bin"/><Relationship Id="rId26" Type="http://schemas.openxmlformats.org/officeDocument/2006/relationships/image" Target="../media/image34.wmf"/><Relationship Id="rId27" Type="http://schemas.openxmlformats.org/officeDocument/2006/relationships/oleObject" Target="../embeddings/oleObject4.bin"/><Relationship Id="rId28" Type="http://schemas.openxmlformats.org/officeDocument/2006/relationships/image" Target="../media/image35.wmf"/><Relationship Id="rId29" Type="http://schemas.openxmlformats.org/officeDocument/2006/relationships/oleObject" Target="../embeddings/oleObject5.bin"/><Relationship Id="rId60" Type="http://schemas.openxmlformats.org/officeDocument/2006/relationships/image" Target="../media/image83.png"/><Relationship Id="rId61" Type="http://schemas.openxmlformats.org/officeDocument/2006/relationships/image" Target="../media/image84.png"/><Relationship Id="rId62" Type="http://schemas.openxmlformats.org/officeDocument/2006/relationships/image" Target="../media/image85.png"/><Relationship Id="rId10" Type="http://schemas.openxmlformats.org/officeDocument/2006/relationships/image" Target="../media/image45.wmf"/><Relationship Id="rId11" Type="http://schemas.openxmlformats.org/officeDocument/2006/relationships/image" Target="../media/image46.wmf"/><Relationship Id="rId12" Type="http://schemas.openxmlformats.org/officeDocument/2006/relationships/image" Target="../media/image47.w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Learn How to Simplify </a:t>
            </a:r>
            <a:br>
              <a:rPr lang="en-US" sz="2800" dirty="0" smtClean="0"/>
            </a:br>
            <a:r>
              <a:rPr lang="en-US" sz="2800" dirty="0" smtClean="0"/>
              <a:t>Multi-Channel Live Streaming </a:t>
            </a:r>
            <a:br>
              <a:rPr lang="en-US" sz="2800" dirty="0" smtClean="0"/>
            </a:br>
            <a:r>
              <a:rPr lang="en-US" sz="2800" dirty="0" smtClean="0"/>
              <a:t>with the </a:t>
            </a:r>
            <a:r>
              <a:rPr lang="en-US" sz="2800" dirty="0" err="1" smtClean="0"/>
              <a:t>MediaDS</a:t>
            </a:r>
            <a:endParaRPr lang="en-US" sz="2800" dirty="0"/>
          </a:p>
        </p:txBody>
      </p:sp>
      <p:sp>
        <p:nvSpPr>
          <p:cNvPr id="3" name="Subtitle 2"/>
          <p:cNvSpPr>
            <a:spLocks noGrp="1"/>
          </p:cNvSpPr>
          <p:nvPr>
            <p:ph type="subTitle" idx="1"/>
          </p:nvPr>
        </p:nvSpPr>
        <p:spPr/>
        <p:txBody>
          <a:bodyPr/>
          <a:lstStyle/>
          <a:p>
            <a:r>
              <a:rPr lang="en-US" dirty="0" smtClean="0"/>
              <a:t>Jamie Sherry, </a:t>
            </a:r>
            <a:r>
              <a:rPr lang="en-US" dirty="0"/>
              <a:t>Will Waters </a:t>
            </a:r>
            <a:r>
              <a:rPr lang="en-US" dirty="0" smtClean="0"/>
              <a:t>&amp; Ryan Jespersen</a:t>
            </a:r>
            <a:endParaRPr lang="en-US" dirty="0"/>
          </a:p>
        </p:txBody>
      </p:sp>
      <p:sp>
        <p:nvSpPr>
          <p:cNvPr id="4" name="Text Placeholder 3"/>
          <p:cNvSpPr>
            <a:spLocks noGrp="1"/>
          </p:cNvSpPr>
          <p:nvPr>
            <p:ph type="body" sz="quarter" idx="12"/>
          </p:nvPr>
        </p:nvSpPr>
        <p:spPr/>
        <p:txBody>
          <a:bodyPr/>
          <a:lstStyle/>
          <a:p>
            <a:r>
              <a:rPr lang="en-US" dirty="0" smtClean="0"/>
              <a:t>August 2, 2017</a:t>
            </a:r>
            <a:endParaRPr lang="en-US" dirty="0"/>
          </a:p>
        </p:txBody>
      </p:sp>
      <p:sp>
        <p:nvSpPr>
          <p:cNvPr id="5" name="Footer Placeholder 4"/>
          <p:cNvSpPr>
            <a:spLocks noGrp="1"/>
          </p:cNvSpPr>
          <p:nvPr>
            <p:ph type="ftr" sz="quarter" idx="11"/>
          </p:nvPr>
        </p:nvSpPr>
        <p:spPr/>
        <p:txBody>
          <a:bodyPr/>
          <a:lstStyle/>
          <a:p>
            <a:r>
              <a:rPr lang="en-US" dirty="0" smtClean="0">
                <a:latin typeface="Arial" charset="0"/>
                <a:ea typeface="Arial" charset="0"/>
                <a:cs typeface="Arial" charset="0"/>
              </a:rPr>
              <a:t>© 2017 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470503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Introducing the </a:t>
            </a:r>
            <a:r>
              <a:rPr lang="en-US" dirty="0" err="1" smtClean="0"/>
              <a:t>MediaDS</a:t>
            </a:r>
            <a:endParaRPr lang="en-US" dirty="0"/>
          </a:p>
        </p:txBody>
      </p:sp>
      <p:sp>
        <p:nvSpPr>
          <p:cNvPr id="8" name="Text Placeholder 7"/>
          <p:cNvSpPr>
            <a:spLocks noGrp="1"/>
          </p:cNvSpPr>
          <p:nvPr>
            <p:ph type="body" sz="quarter" idx="12"/>
          </p:nvPr>
        </p:nvSpPr>
        <p:spPr>
          <a:xfrm>
            <a:off x="632085" y="3559072"/>
            <a:ext cx="7760075" cy="2136879"/>
          </a:xfrm>
        </p:spPr>
        <p:txBody>
          <a:bodyPr/>
          <a:lstStyle/>
          <a:p>
            <a:pPr marL="285750" indent="-285750">
              <a:buFont typeface="Arial" charset="0"/>
              <a:buChar char="•"/>
            </a:pPr>
            <a:r>
              <a:rPr lang="en-US" sz="1800" dirty="0"/>
              <a:t>Video delivery directly to viewers on </a:t>
            </a:r>
            <a:r>
              <a:rPr lang="en-US" sz="1800" dirty="0" smtClean="0"/>
              <a:t>a local </a:t>
            </a:r>
            <a:r>
              <a:rPr lang="en-US" sz="1800" dirty="0"/>
              <a:t>network inside the firewall, </a:t>
            </a:r>
            <a:br>
              <a:rPr lang="en-US" sz="1800" dirty="0"/>
            </a:br>
            <a:r>
              <a:rPr lang="en-US" sz="1800" dirty="0"/>
              <a:t>via </a:t>
            </a:r>
            <a:r>
              <a:rPr lang="en-US" sz="1800" dirty="0" smtClean="0"/>
              <a:t>an Internet </a:t>
            </a:r>
            <a:r>
              <a:rPr lang="en-US" sz="1800" dirty="0"/>
              <a:t>CDN, or via </a:t>
            </a:r>
            <a:r>
              <a:rPr lang="en-US" sz="1800" dirty="0" smtClean="0"/>
              <a:t>a streaming </a:t>
            </a:r>
            <a:r>
              <a:rPr lang="en-US" sz="1800" dirty="0"/>
              <a:t>service</a:t>
            </a:r>
          </a:p>
          <a:p>
            <a:pPr marL="285750" indent="-285750">
              <a:buFont typeface="Arial" charset="0"/>
              <a:buChar char="•"/>
            </a:pPr>
            <a:r>
              <a:rPr lang="en-US" sz="1800" dirty="0"/>
              <a:t>Encoding </a:t>
            </a:r>
            <a:r>
              <a:rPr lang="en-US" sz="1800" dirty="0" smtClean="0"/>
              <a:t>of </a:t>
            </a:r>
            <a:r>
              <a:rPr lang="en-US" sz="1800" dirty="0"/>
              <a:t>multiple content streams</a:t>
            </a:r>
          </a:p>
          <a:p>
            <a:pPr marL="285750" indent="-285750">
              <a:buFont typeface="Arial" charset="0"/>
              <a:buChar char="•"/>
            </a:pPr>
            <a:r>
              <a:rPr lang="en-US" sz="1800" dirty="0"/>
              <a:t>Multi-platform delivery</a:t>
            </a:r>
          </a:p>
          <a:p>
            <a:pPr marL="285750" indent="-285750">
              <a:buFont typeface="Arial" charset="0"/>
              <a:buChar char="•"/>
            </a:pPr>
            <a:r>
              <a:rPr lang="en-US" sz="1800" dirty="0"/>
              <a:t>Origin-edge </a:t>
            </a:r>
            <a:r>
              <a:rPr lang="en-US" sz="1800" dirty="0" smtClean="0"/>
              <a:t>streaming</a:t>
            </a:r>
            <a:endParaRPr lang="en-US" sz="1800"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2085" y="1134202"/>
            <a:ext cx="11032324" cy="21844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79504" y="4277360"/>
            <a:ext cx="8012905" cy="1922373"/>
          </a:xfrm>
          <a:prstGeom prst="rect">
            <a:avLst/>
          </a:prstGeom>
        </p:spPr>
      </p:pic>
      <p:sp>
        <p:nvSpPr>
          <p:cNvPr id="9"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5524734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631825" y="893732"/>
            <a:ext cx="8740775" cy="3578256"/>
          </a:xfrm>
        </p:spPr>
        <p:txBody>
          <a:bodyPr>
            <a:normAutofit/>
          </a:bodyPr>
          <a:lstStyle/>
          <a:p>
            <a:pPr marL="285750" indent="-285750">
              <a:buFont typeface="Arial" charset="0"/>
              <a:buChar char="•"/>
            </a:pPr>
            <a:r>
              <a:rPr lang="en-US" sz="1600" b="1" dirty="0" smtClean="0"/>
              <a:t>Seamless Integration</a:t>
            </a:r>
            <a:endParaRPr lang="en-US" sz="1600" dirty="0" smtClean="0"/>
          </a:p>
          <a:p>
            <a:pPr marL="971550" lvl="1" indent="-285750">
              <a:buFont typeface="Arial" charset="0"/>
              <a:buChar char="•"/>
            </a:pPr>
            <a:r>
              <a:rPr lang="en-US" sz="1600" dirty="0" smtClean="0"/>
              <a:t>3G/HD/SD-SDI and NDI connectivity</a:t>
            </a:r>
          </a:p>
          <a:p>
            <a:pPr marL="285750" indent="-285750">
              <a:buFont typeface="Arial" charset="0"/>
              <a:buChar char="•"/>
            </a:pPr>
            <a:r>
              <a:rPr lang="en-US" sz="1600" b="1" dirty="0" smtClean="0"/>
              <a:t>Flexible Delivery</a:t>
            </a:r>
            <a:endParaRPr lang="en-US" sz="1600" dirty="0" smtClean="0"/>
          </a:p>
          <a:p>
            <a:pPr marL="971550" lvl="1" indent="-285750">
              <a:buFont typeface="Arial" charset="0"/>
              <a:buChar char="•"/>
            </a:pPr>
            <a:r>
              <a:rPr lang="en-US" sz="1600" dirty="0" smtClean="0"/>
              <a:t>Deliver </a:t>
            </a:r>
            <a:r>
              <a:rPr lang="en-US" sz="1600" dirty="0"/>
              <a:t>to Wowza Streaming Engine, Wowza Streaming </a:t>
            </a:r>
            <a:r>
              <a:rPr lang="en-US" sz="1600" dirty="0" smtClean="0"/>
              <a:t>Cloud and Wowza CDN</a:t>
            </a:r>
          </a:p>
          <a:p>
            <a:pPr marL="971550" lvl="1" indent="-285750">
              <a:buFont typeface="Arial" charset="0"/>
              <a:buChar char="•"/>
            </a:pPr>
            <a:r>
              <a:rPr lang="en-US" sz="1600" dirty="0" smtClean="0"/>
              <a:t>Stream to Facebook </a:t>
            </a:r>
            <a:r>
              <a:rPr lang="en-US" sz="1600" dirty="0"/>
              <a:t>Live, Microsoft Azure, </a:t>
            </a:r>
            <a:r>
              <a:rPr lang="en-US" sz="1600" dirty="0" err="1" smtClean="0"/>
              <a:t>Ustream</a:t>
            </a:r>
            <a:r>
              <a:rPr lang="en-US" sz="1600" dirty="0" smtClean="0"/>
              <a:t>, YouTube Live and more</a:t>
            </a:r>
          </a:p>
          <a:p>
            <a:pPr marL="285750" indent="-285750">
              <a:buFont typeface="Arial" charset="0"/>
              <a:buChar char="•"/>
            </a:pPr>
            <a:r>
              <a:rPr lang="en-US" sz="1600" b="1" dirty="0" smtClean="0"/>
              <a:t>Hosted Web Pages &amp; Players</a:t>
            </a:r>
          </a:p>
          <a:p>
            <a:pPr marL="971550" lvl="1" indent="-285750">
              <a:buFont typeface="Arial" charset="0"/>
              <a:buChar char="•"/>
            </a:pPr>
            <a:r>
              <a:rPr lang="en-US" sz="1600" dirty="0" smtClean="0"/>
              <a:t>Embedded Wowza Player for multi-device playback</a:t>
            </a:r>
          </a:p>
          <a:p>
            <a:pPr marL="285750" indent="-285750">
              <a:buFont typeface="Arial" charset="0"/>
              <a:buChar char="•"/>
            </a:pPr>
            <a:r>
              <a:rPr lang="en-US" sz="1600" b="1" dirty="0" smtClean="0"/>
              <a:t>Operator Workflow</a:t>
            </a:r>
            <a:endParaRPr lang="en-US" sz="1600" dirty="0" smtClean="0"/>
          </a:p>
          <a:p>
            <a:pPr marL="971550" lvl="1" indent="-285750">
              <a:buFont typeface="Arial" charset="0"/>
              <a:buChar char="•"/>
            </a:pPr>
            <a:r>
              <a:rPr lang="en-US" sz="1600" dirty="0" smtClean="0"/>
              <a:t>Dedicated </a:t>
            </a:r>
            <a:r>
              <a:rPr lang="en-US" sz="1600" dirty="0" err="1" smtClean="0"/>
              <a:t>multiviewer</a:t>
            </a:r>
            <a:r>
              <a:rPr lang="en-US" sz="1600" dirty="0"/>
              <a:t> </a:t>
            </a:r>
            <a:r>
              <a:rPr lang="en-US" sz="1600" dirty="0" smtClean="0"/>
              <a:t>with independent</a:t>
            </a:r>
            <a:r>
              <a:rPr lang="en-US" sz="1600" dirty="0"/>
              <a:t> color correction </a:t>
            </a:r>
            <a:r>
              <a:rPr lang="en-US" sz="1600" dirty="0" smtClean="0"/>
              <a:t>tools</a:t>
            </a:r>
          </a:p>
          <a:p>
            <a:pPr marL="971550" lvl="1" indent="-285750">
              <a:buFont typeface="Arial" charset="0"/>
              <a:buChar char="•"/>
            </a:pPr>
            <a:r>
              <a:rPr lang="en-US" sz="1600" dirty="0" smtClean="0"/>
              <a:t>Integrated waveform, </a:t>
            </a:r>
            <a:r>
              <a:rPr lang="en-US" sz="1600" dirty="0" err="1" smtClean="0"/>
              <a:t>vectorscope</a:t>
            </a:r>
            <a:r>
              <a:rPr lang="en-US" sz="1600" dirty="0" smtClean="0"/>
              <a:t> and multi-channel </a:t>
            </a:r>
            <a:r>
              <a:rPr lang="en-US" sz="1600" dirty="0"/>
              <a:t>audio level control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912" y="5070256"/>
            <a:ext cx="1920466" cy="1078730"/>
          </a:xfrm>
          <a:prstGeom prst="rect">
            <a:avLst/>
          </a:prstGeom>
        </p:spPr>
      </p:pic>
      <p:sp>
        <p:nvSpPr>
          <p:cNvPr id="2" name="Title 1"/>
          <p:cNvSpPr>
            <a:spLocks noGrp="1"/>
          </p:cNvSpPr>
          <p:nvPr>
            <p:ph type="ctrTitle"/>
          </p:nvPr>
        </p:nvSpPr>
        <p:spPr/>
        <p:txBody>
          <a:bodyPr/>
          <a:lstStyle/>
          <a:p>
            <a:r>
              <a:rPr lang="en-US" dirty="0" smtClean="0"/>
              <a:t>Benefits of the </a:t>
            </a:r>
            <a:r>
              <a:rPr lang="en-US" dirty="0" err="1" smtClean="0"/>
              <a:t>MediaDS</a:t>
            </a:r>
            <a:endParaRPr lang="en-US" dirty="0"/>
          </a:p>
        </p:txBody>
      </p:sp>
      <p:sp>
        <p:nvSpPr>
          <p:cNvPr id="5"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546" y="4334429"/>
            <a:ext cx="1920466" cy="107873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793" y="4972025"/>
            <a:ext cx="1920466" cy="1078730"/>
          </a:xfrm>
          <a:prstGeom prst="rect">
            <a:avLst/>
          </a:prstGeom>
        </p:spPr>
      </p:pic>
      <p:sp>
        <p:nvSpPr>
          <p:cNvPr id="9" name="Rectangle 8"/>
          <p:cNvSpPr/>
          <p:nvPr/>
        </p:nvSpPr>
        <p:spPr>
          <a:xfrm>
            <a:off x="6590428" y="6214065"/>
            <a:ext cx="2646815" cy="338554"/>
          </a:xfrm>
          <a:prstGeom prst="rect">
            <a:avLst/>
          </a:prstGeom>
        </p:spPr>
        <p:txBody>
          <a:bodyPr wrap="none">
            <a:spAutoFit/>
          </a:bodyPr>
          <a:lstStyle/>
          <a:p>
            <a:pPr algn="ctr"/>
            <a:r>
              <a:rPr lang="en-US" sz="1600" smtClean="0">
                <a:solidFill>
                  <a:schemeClr val="accent5">
                    <a:lumMod val="75000"/>
                  </a:schemeClr>
                </a:solidFill>
                <a:latin typeface="Arial" charset="0"/>
                <a:ea typeface="Arial" charset="0"/>
                <a:cs typeface="Arial" charset="0"/>
              </a:rPr>
              <a:t>www.newtek.com</a:t>
            </a:r>
            <a:r>
              <a:rPr lang="en-US" sz="1600" dirty="0" smtClean="0">
                <a:solidFill>
                  <a:schemeClr val="accent5">
                    <a:lumMod val="75000"/>
                  </a:schemeClr>
                </a:solidFill>
                <a:latin typeface="Arial" charset="0"/>
                <a:ea typeface="Arial" charset="0"/>
                <a:cs typeface="Arial" charset="0"/>
              </a:rPr>
              <a:t>/</a:t>
            </a:r>
            <a:r>
              <a:rPr lang="en-US" sz="1600" dirty="0" err="1" smtClean="0">
                <a:solidFill>
                  <a:schemeClr val="accent5">
                    <a:lumMod val="75000"/>
                  </a:schemeClr>
                </a:solidFill>
                <a:latin typeface="Arial" charset="0"/>
                <a:ea typeface="Arial" charset="0"/>
                <a:cs typeface="Arial" charset="0"/>
              </a:rPr>
              <a:t>ndi</a:t>
            </a:r>
            <a:r>
              <a:rPr lang="en-US" sz="1600" dirty="0" smtClean="0">
                <a:solidFill>
                  <a:schemeClr val="accent5">
                    <a:lumMod val="75000"/>
                  </a:schemeClr>
                </a:solidFill>
                <a:latin typeface="Arial" charset="0"/>
                <a:ea typeface="Arial" charset="0"/>
                <a:cs typeface="Arial" charset="0"/>
              </a:rPr>
              <a:t>/tools</a:t>
            </a:r>
            <a:r>
              <a:rPr lang="en-US" sz="1600" dirty="0">
                <a:solidFill>
                  <a:schemeClr val="accent5">
                    <a:lumMod val="75000"/>
                  </a:schemeClr>
                </a:solidFill>
                <a:latin typeface="Arial" charset="0"/>
                <a:ea typeface="Arial" charset="0"/>
                <a:cs typeface="Arial" charset="0"/>
              </a:rPr>
              <a:t>/</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7458" y="4340120"/>
            <a:ext cx="2844425" cy="1952529"/>
          </a:xfrm>
          <a:prstGeom prst="rect">
            <a:avLst/>
          </a:prstGeom>
        </p:spPr>
      </p:pic>
    </p:spTree>
    <p:extLst>
      <p:ext uri="{BB962C8B-B14F-4D97-AF65-F5344CB8AC3E}">
        <p14:creationId xmlns:p14="http://schemas.microsoft.com/office/powerpoint/2010/main" val="14507950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513176" y="1636189"/>
            <a:ext cx="2038324" cy="1670841"/>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pic>
        <p:nvPicPr>
          <p:cNvPr id="21" name="Picture 2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68550" y="1692966"/>
            <a:ext cx="2023607" cy="1679595"/>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sp>
        <p:nvSpPr>
          <p:cNvPr id="2" name="Title 1"/>
          <p:cNvSpPr>
            <a:spLocks noGrp="1"/>
          </p:cNvSpPr>
          <p:nvPr>
            <p:ph type="ctrTitle"/>
          </p:nvPr>
        </p:nvSpPr>
        <p:spPr/>
        <p:txBody>
          <a:bodyPr>
            <a:normAutofit/>
          </a:bodyPr>
          <a:lstStyle/>
          <a:p>
            <a:r>
              <a:rPr lang="en-US" sz="2800" dirty="0" smtClean="0"/>
              <a:t>Industries</a:t>
            </a:r>
            <a:endParaRPr lang="en-US" sz="2800" dirty="0"/>
          </a:p>
        </p:txBody>
      </p:sp>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27780" y="4355541"/>
            <a:ext cx="2023608" cy="1679595"/>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85295" y="1693409"/>
            <a:ext cx="2033379" cy="1686815"/>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sp>
        <p:nvSpPr>
          <p:cNvPr id="7" name="Rectangle 6"/>
          <p:cNvSpPr/>
          <p:nvPr/>
        </p:nvSpPr>
        <p:spPr>
          <a:xfrm>
            <a:off x="3195531" y="1058950"/>
            <a:ext cx="2589154" cy="492438"/>
          </a:xfrm>
          <a:prstGeom prst="rect">
            <a:avLst/>
          </a:prstGeom>
        </p:spPr>
        <p:txBody>
          <a:bodyPr wrap="none" lIns="91432" tIns="45718" rIns="91432" bIns="45718">
            <a:spAutoFit/>
          </a:bodyPr>
          <a:lstStyle/>
          <a:p>
            <a:pPr algn="ctr"/>
            <a:r>
              <a:rPr lang="en-US" sz="1400" b="1" dirty="0" smtClean="0">
                <a:solidFill>
                  <a:srgbClr val="5A5D5F"/>
                </a:solidFill>
                <a:latin typeface="Arial" charset="0"/>
                <a:ea typeface="Arial" charset="0"/>
                <a:cs typeface="Arial" charset="0"/>
              </a:rPr>
              <a:t>House of Worship</a:t>
            </a:r>
            <a:br>
              <a:rPr lang="en-US" sz="1400" b="1"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(Churches, Synagogues, Mosques)</a:t>
            </a:r>
            <a:endParaRPr lang="en-US" sz="1200" dirty="0">
              <a:solidFill>
                <a:srgbClr val="5A5D5F"/>
              </a:solidFill>
              <a:latin typeface="Arial" charset="0"/>
              <a:ea typeface="Arial" charset="0"/>
              <a:cs typeface="Arial" charset="0"/>
            </a:endParaRPr>
          </a:p>
        </p:txBody>
      </p:sp>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511147" y="1700742"/>
            <a:ext cx="2023608" cy="1679595"/>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sp>
        <p:nvSpPr>
          <p:cNvPr id="9" name="Rectangle 8"/>
          <p:cNvSpPr/>
          <p:nvPr/>
        </p:nvSpPr>
        <p:spPr>
          <a:xfrm>
            <a:off x="6117036" y="1054418"/>
            <a:ext cx="2728168" cy="492438"/>
          </a:xfrm>
          <a:prstGeom prst="rect">
            <a:avLst/>
          </a:prstGeom>
        </p:spPr>
        <p:txBody>
          <a:bodyPr wrap="none" lIns="91432" tIns="45718" rIns="91432" bIns="45718">
            <a:spAutoFit/>
          </a:bodyPr>
          <a:lstStyle/>
          <a:p>
            <a:pPr algn="ctr"/>
            <a:r>
              <a:rPr lang="en-US" sz="1400" b="1" dirty="0" smtClean="0">
                <a:solidFill>
                  <a:srgbClr val="5A5D5F"/>
                </a:solidFill>
                <a:latin typeface="Arial" charset="0"/>
                <a:ea typeface="Arial" charset="0"/>
                <a:cs typeface="Arial" charset="0"/>
              </a:rPr>
              <a:t>Mobile Entertainment</a:t>
            </a:r>
            <a:br>
              <a:rPr lang="en-US" sz="1400" b="1"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(Planes, Trains, Buses, Cruise Ships)</a:t>
            </a:r>
            <a:endParaRPr lang="en-US" sz="1200" dirty="0">
              <a:solidFill>
                <a:srgbClr val="5A5D5F"/>
              </a:solidFill>
              <a:latin typeface="Arial" charset="0"/>
              <a:ea typeface="Arial" charset="0"/>
              <a:cs typeface="Arial" charset="0"/>
            </a:endParaRPr>
          </a:p>
        </p:txBody>
      </p:sp>
      <p:sp>
        <p:nvSpPr>
          <p:cNvPr id="10" name="Rectangle 9"/>
          <p:cNvSpPr/>
          <p:nvPr/>
        </p:nvSpPr>
        <p:spPr>
          <a:xfrm>
            <a:off x="2203839" y="3701438"/>
            <a:ext cx="2080104" cy="492438"/>
          </a:xfrm>
          <a:prstGeom prst="rect">
            <a:avLst/>
          </a:prstGeom>
        </p:spPr>
        <p:txBody>
          <a:bodyPr wrap="none" lIns="91432" tIns="45718" rIns="91432" bIns="45718">
            <a:spAutoFit/>
          </a:bodyPr>
          <a:lstStyle/>
          <a:p>
            <a:pPr algn="ctr"/>
            <a:r>
              <a:rPr lang="en-US" sz="1400" b="1" dirty="0" smtClean="0">
                <a:solidFill>
                  <a:srgbClr val="5A5D5F"/>
                </a:solidFill>
                <a:latin typeface="Arial" charset="0"/>
                <a:ea typeface="Arial" charset="0"/>
                <a:cs typeface="Arial" charset="0"/>
              </a:rPr>
              <a:t>Government</a:t>
            </a:r>
            <a:br>
              <a:rPr lang="en-US" sz="1400" b="1"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(Town Halls, State, Federal)</a:t>
            </a:r>
            <a:endParaRPr lang="en-US" sz="1200" dirty="0">
              <a:solidFill>
                <a:srgbClr val="5A5D5F"/>
              </a:solidFill>
              <a:latin typeface="Arial" charset="0"/>
              <a:ea typeface="Arial" charset="0"/>
              <a:cs typeface="Arial" charset="0"/>
            </a:endParaRPr>
          </a:p>
        </p:txBody>
      </p:sp>
      <p:sp>
        <p:nvSpPr>
          <p:cNvPr id="11" name="Rectangle 10"/>
          <p:cNvSpPr/>
          <p:nvPr/>
        </p:nvSpPr>
        <p:spPr>
          <a:xfrm>
            <a:off x="9320229" y="1054418"/>
            <a:ext cx="2281379" cy="492438"/>
          </a:xfrm>
          <a:prstGeom prst="rect">
            <a:avLst/>
          </a:prstGeom>
        </p:spPr>
        <p:txBody>
          <a:bodyPr wrap="none" lIns="91432" tIns="45718" rIns="91432" bIns="45718">
            <a:spAutoFit/>
          </a:bodyPr>
          <a:lstStyle/>
          <a:p>
            <a:pPr algn="ctr"/>
            <a:r>
              <a:rPr lang="en-US" sz="1400" b="1" dirty="0" smtClean="0">
                <a:solidFill>
                  <a:srgbClr val="5A5D5F"/>
                </a:solidFill>
                <a:latin typeface="Arial" charset="0"/>
                <a:ea typeface="Arial" charset="0"/>
                <a:cs typeface="Arial" charset="0"/>
              </a:rPr>
              <a:t>Enterprise</a:t>
            </a:r>
          </a:p>
          <a:p>
            <a:pPr algn="ctr"/>
            <a:r>
              <a:rPr lang="en-US" sz="1200" dirty="0" smtClean="0">
                <a:solidFill>
                  <a:srgbClr val="5A5D5F"/>
                </a:solidFill>
                <a:latin typeface="Arial" charset="0"/>
                <a:ea typeface="Arial" charset="0"/>
                <a:cs typeface="Arial" charset="0"/>
              </a:rPr>
              <a:t>(Corporations, Multi-nationals) </a:t>
            </a:r>
            <a:endParaRPr lang="en-US" sz="1200" dirty="0">
              <a:solidFill>
                <a:srgbClr val="5A5D5F"/>
              </a:solidFill>
              <a:latin typeface="Arial" charset="0"/>
              <a:ea typeface="Arial" charset="0"/>
              <a:cs typeface="Arial" charset="0"/>
            </a:endParaRPr>
          </a:p>
        </p:txBody>
      </p:sp>
      <p:sp>
        <p:nvSpPr>
          <p:cNvPr id="14" name="Rectangle 13"/>
          <p:cNvSpPr/>
          <p:nvPr/>
        </p:nvSpPr>
        <p:spPr>
          <a:xfrm>
            <a:off x="4918827" y="3728278"/>
            <a:ext cx="2400001" cy="492438"/>
          </a:xfrm>
          <a:prstGeom prst="rect">
            <a:avLst/>
          </a:prstGeom>
        </p:spPr>
        <p:txBody>
          <a:bodyPr wrap="none" lIns="91432" tIns="45718" rIns="91432" bIns="45718">
            <a:spAutoFit/>
          </a:bodyPr>
          <a:lstStyle/>
          <a:p>
            <a:pPr algn="ctr"/>
            <a:r>
              <a:rPr lang="en-US" sz="1400" b="1" dirty="0" smtClean="0">
                <a:solidFill>
                  <a:srgbClr val="5A5D5F"/>
                </a:solidFill>
                <a:latin typeface="Arial" charset="0"/>
                <a:ea typeface="Arial" charset="0"/>
                <a:cs typeface="Arial" charset="0"/>
              </a:rPr>
              <a:t>Education</a:t>
            </a:r>
            <a:br>
              <a:rPr lang="en-US" sz="1400" b="1"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(Distance Learning, Universities)</a:t>
            </a:r>
            <a:endParaRPr lang="en-US" sz="1200" dirty="0">
              <a:solidFill>
                <a:srgbClr val="5A5D5F"/>
              </a:solidFill>
              <a:latin typeface="Arial" charset="0"/>
              <a:ea typeface="Arial" charset="0"/>
              <a:cs typeface="Arial" charset="0"/>
            </a:endParaRPr>
          </a:p>
        </p:txBody>
      </p:sp>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926393" y="4355541"/>
            <a:ext cx="2023608" cy="1679595"/>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sp>
        <p:nvSpPr>
          <p:cNvPr id="16" name="Rectangle 15"/>
          <p:cNvSpPr/>
          <p:nvPr/>
        </p:nvSpPr>
        <p:spPr>
          <a:xfrm>
            <a:off x="467792" y="1000168"/>
            <a:ext cx="2129093" cy="492438"/>
          </a:xfrm>
          <a:prstGeom prst="rect">
            <a:avLst/>
          </a:prstGeom>
        </p:spPr>
        <p:txBody>
          <a:bodyPr wrap="none" lIns="91432" tIns="45718" rIns="91432" bIns="45718">
            <a:spAutoFit/>
          </a:bodyPr>
          <a:lstStyle/>
          <a:p>
            <a:pPr algn="ctr"/>
            <a:r>
              <a:rPr lang="en-US" sz="1400" b="1" dirty="0" smtClean="0">
                <a:solidFill>
                  <a:srgbClr val="5A5D5F"/>
                </a:solidFill>
                <a:latin typeface="Arial" charset="0"/>
                <a:ea typeface="Arial" charset="0"/>
                <a:cs typeface="Arial" charset="0"/>
              </a:rPr>
              <a:t>Broadcasting</a:t>
            </a:r>
          </a:p>
          <a:p>
            <a:pPr algn="ctr"/>
            <a:r>
              <a:rPr lang="en-US" sz="1200" dirty="0" smtClean="0">
                <a:solidFill>
                  <a:srgbClr val="5A5D5F"/>
                </a:solidFill>
                <a:latin typeface="Arial" charset="0"/>
                <a:ea typeface="Arial" charset="0"/>
                <a:cs typeface="Arial" charset="0"/>
              </a:rPr>
              <a:t>(IPTV, OTT, TV Everywhere)</a:t>
            </a:r>
            <a:endParaRPr lang="en-US" sz="1200" dirty="0">
              <a:solidFill>
                <a:srgbClr val="5A5D5F"/>
              </a:solidFill>
              <a:latin typeface="Arial" charset="0"/>
              <a:ea typeface="Arial" charset="0"/>
              <a:cs typeface="Arial" charset="0"/>
            </a:endParaRPr>
          </a:p>
        </p:txBody>
      </p:sp>
      <p:pic>
        <p:nvPicPr>
          <p:cNvPr id="17" name="Picture 1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77087" y="4355541"/>
            <a:ext cx="2023607" cy="1679595"/>
          </a:xfrm>
          <a:prstGeom prst="rect">
            <a:avLst/>
          </a:prstGeom>
          <a:ln w="25400" cap="sq">
            <a:solidFill>
              <a:srgbClr val="000000"/>
            </a:solidFill>
            <a:prstDash val="solid"/>
            <a:miter lim="800000"/>
          </a:ln>
          <a:effectLst>
            <a:outerShdw blurRad="50800" dist="38100" dir="2700000" algn="tl" rotWithShape="0">
              <a:srgbClr val="000000">
                <a:alpha val="43000"/>
              </a:srgbClr>
            </a:outerShdw>
            <a:reflection stA="50000" endPos="15000" dist="12700" dir="5400000" sy="-100000" algn="bl" rotWithShape="0"/>
          </a:effectLst>
        </p:spPr>
      </p:pic>
      <p:sp>
        <p:nvSpPr>
          <p:cNvPr id="18" name="Rectangle 17"/>
          <p:cNvSpPr/>
          <p:nvPr/>
        </p:nvSpPr>
        <p:spPr>
          <a:xfrm>
            <a:off x="7832558" y="3730326"/>
            <a:ext cx="2185197" cy="492438"/>
          </a:xfrm>
          <a:prstGeom prst="rect">
            <a:avLst/>
          </a:prstGeom>
        </p:spPr>
        <p:txBody>
          <a:bodyPr wrap="none" lIns="91432" tIns="45718" rIns="91432" bIns="45718">
            <a:spAutoFit/>
          </a:bodyPr>
          <a:lstStyle/>
          <a:p>
            <a:pPr algn="ctr"/>
            <a:r>
              <a:rPr lang="it-IT" sz="1400" b="1" dirty="0" smtClean="0">
                <a:solidFill>
                  <a:srgbClr val="5A5D5F"/>
                </a:solidFill>
                <a:latin typeface="Arial" charset="0"/>
                <a:ea typeface="Arial" charset="0"/>
                <a:cs typeface="Arial" charset="0"/>
              </a:rPr>
              <a:t>Sports &amp; Entertainment</a:t>
            </a:r>
            <a:br>
              <a:rPr lang="it-IT" sz="1400" b="1"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(Concerts, Live Events)</a:t>
            </a:r>
            <a:endParaRPr lang="en-US" sz="1200" dirty="0">
              <a:solidFill>
                <a:srgbClr val="5A5D5F"/>
              </a:solidFill>
              <a:latin typeface="Arial" charset="0"/>
              <a:ea typeface="Arial" charset="0"/>
              <a:cs typeface="Arial" charset="0"/>
            </a:endParaRPr>
          </a:p>
        </p:txBody>
      </p:sp>
      <p:sp>
        <p:nvSpPr>
          <p:cNvPr id="20"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21268845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Workflow for Every Industry</a:t>
            </a:r>
            <a:endParaRPr lang="en-US" dirty="0"/>
          </a:p>
        </p:txBody>
      </p:sp>
      <p:sp>
        <p:nvSpPr>
          <p:cNvPr id="4"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11558" y="2372083"/>
            <a:ext cx="10378332" cy="35392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610" y="1104453"/>
            <a:ext cx="944356" cy="9443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2384" y="1105979"/>
            <a:ext cx="944356" cy="94435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8158" y="1104453"/>
            <a:ext cx="944356" cy="944356"/>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0836" y="1104453"/>
            <a:ext cx="944356" cy="944356"/>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9288" y="1104453"/>
            <a:ext cx="944356" cy="9443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75062" y="1104453"/>
            <a:ext cx="944356" cy="944356"/>
          </a:xfrm>
          <a:prstGeom prst="rect">
            <a:avLst/>
          </a:prstGeom>
        </p:spPr>
      </p:pic>
    </p:spTree>
    <p:extLst>
      <p:ext uri="{BB962C8B-B14F-4D97-AF65-F5344CB8AC3E}">
        <p14:creationId xmlns:p14="http://schemas.microsoft.com/office/powerpoint/2010/main" val="876869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Enterprise Workflow</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1825" y="1615043"/>
            <a:ext cx="10629974" cy="36552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43849" y="2060047"/>
            <a:ext cx="2836628" cy="561652"/>
          </a:xfrm>
          <a:prstGeom prst="rect">
            <a:avLst/>
          </a:prstGeom>
        </p:spPr>
      </p:pic>
      <p:pic>
        <p:nvPicPr>
          <p:cNvPr id="5" name="Picture 4"/>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541068" y="1274678"/>
            <a:ext cx="2042190" cy="680730"/>
          </a:xfrm>
          <a:prstGeom prst="rect">
            <a:avLst/>
          </a:prstGeom>
        </p:spPr>
      </p:pic>
      <p:sp>
        <p:nvSpPr>
          <p:cNvPr id="9"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60499" y="1747379"/>
            <a:ext cx="2101300" cy="416057"/>
          </a:xfrm>
          <a:prstGeom prst="rect">
            <a:avLst/>
          </a:prstGeom>
        </p:spPr>
      </p:pic>
      <p:pic>
        <p:nvPicPr>
          <p:cNvPr id="11" name="Picture 10"/>
          <p:cNvPicPr>
            <a:picLocks noChangeAspect="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454748" y="1281871"/>
            <a:ext cx="1512801" cy="504267"/>
          </a:xfrm>
          <a:prstGeom prst="rect">
            <a:avLst/>
          </a:prstGeom>
        </p:spPr>
      </p:pic>
    </p:spTree>
    <p:extLst>
      <p:ext uri="{BB962C8B-B14F-4D97-AF65-F5344CB8AC3E}">
        <p14:creationId xmlns:p14="http://schemas.microsoft.com/office/powerpoint/2010/main" val="1480646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Broadcasting &amp; OTT Workflow</a:t>
            </a:r>
            <a:endParaRPr lang="en-US" dirty="0"/>
          </a:p>
        </p:txBody>
      </p:sp>
      <p:sp>
        <p:nvSpPr>
          <p:cNvPr id="5"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78620"/>
            <a:ext cx="12192000" cy="4892842"/>
          </a:xfrm>
          <a:prstGeom prst="rect">
            <a:avLst/>
          </a:prstGeom>
        </p:spPr>
      </p:pic>
    </p:spTree>
    <p:extLst>
      <p:ext uri="{BB962C8B-B14F-4D97-AF65-F5344CB8AC3E}">
        <p14:creationId xmlns:p14="http://schemas.microsoft.com/office/powerpoint/2010/main" val="14597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3492" y="648447"/>
            <a:ext cx="9098090" cy="6209048"/>
          </a:xfrm>
          <a:prstGeom prst="rect">
            <a:avLst/>
          </a:prstGeom>
        </p:spPr>
      </p:pic>
      <p:sp>
        <p:nvSpPr>
          <p:cNvPr id="2" name="Title 1"/>
          <p:cNvSpPr>
            <a:spLocks noGrp="1"/>
          </p:cNvSpPr>
          <p:nvPr>
            <p:ph type="ctrTitle"/>
          </p:nvPr>
        </p:nvSpPr>
        <p:spPr/>
        <p:txBody>
          <a:bodyPr>
            <a:normAutofit/>
          </a:bodyPr>
          <a:lstStyle/>
          <a:p>
            <a:r>
              <a:rPr lang="en-US" dirty="0" smtClean="0"/>
              <a:t>In-Venue &amp; Stadium Workflow</a:t>
            </a:r>
            <a:endParaRPr lang="en-US" dirty="0"/>
          </a:p>
        </p:txBody>
      </p:sp>
      <p:sp>
        <p:nvSpPr>
          <p:cNvPr id="5"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20968259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Case Study</a:t>
            </a:r>
            <a:endParaRPr lang="en-US" dirty="0"/>
          </a:p>
        </p:txBody>
      </p:sp>
      <p:sp>
        <p:nvSpPr>
          <p:cNvPr id="5" name="Subtitle 4"/>
          <p:cNvSpPr>
            <a:spLocks noGrp="1"/>
          </p:cNvSpPr>
          <p:nvPr>
            <p:ph type="subTitle" idx="1"/>
          </p:nvPr>
        </p:nvSpPr>
        <p:spPr/>
        <p:txBody>
          <a:bodyPr/>
          <a:lstStyle/>
          <a:p>
            <a:r>
              <a:rPr lang="en-US" dirty="0" smtClean="0"/>
              <a:t>Real Life Applications, the Benefits and Vertical Use Cases</a:t>
            </a:r>
            <a:endParaRPr lang="en-US" dirty="0"/>
          </a:p>
        </p:txBody>
      </p:sp>
      <p:sp>
        <p:nvSpPr>
          <p:cNvPr id="6"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7791334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rotWithShape="1">
          <a:blip r:embed="rId4"/>
          <a:srcRect l="1" t="8430" r="65334"/>
          <a:stretch/>
        </p:blipFill>
        <p:spPr>
          <a:xfrm>
            <a:off x="2759823" y="1923413"/>
            <a:ext cx="1411767" cy="1306828"/>
          </a:xfrm>
          <a:prstGeom prst="rect">
            <a:avLst/>
          </a:prstGeom>
        </p:spPr>
      </p:pic>
      <p:sp>
        <p:nvSpPr>
          <p:cNvPr id="2" name="Title 1"/>
          <p:cNvSpPr>
            <a:spLocks noGrp="1"/>
          </p:cNvSpPr>
          <p:nvPr>
            <p:ph type="ctrTitle"/>
          </p:nvPr>
        </p:nvSpPr>
        <p:spPr>
          <a:xfrm>
            <a:off x="229955" y="292307"/>
            <a:ext cx="8269468" cy="601425"/>
          </a:xfrm>
        </p:spPr>
        <p:txBody>
          <a:bodyPr>
            <a:normAutofit/>
          </a:bodyPr>
          <a:lstStyle/>
          <a:p>
            <a:r>
              <a:rPr lang="en-US" dirty="0"/>
              <a:t>Case </a:t>
            </a:r>
            <a:r>
              <a:rPr lang="en-US" dirty="0" smtClean="0"/>
              <a:t>Study: Placentia – Yorba Linda School District</a:t>
            </a:r>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616187" y="1332464"/>
            <a:ext cx="742404" cy="787400"/>
          </a:xfrm>
          <a:prstGeom prst="rect">
            <a:avLst/>
          </a:prstGeom>
        </p:spPr>
      </p:pic>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616187" y="2782679"/>
            <a:ext cx="742404" cy="78740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88047" y="2158349"/>
            <a:ext cx="443028" cy="44302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8244" y="4314619"/>
            <a:ext cx="635517" cy="635517"/>
          </a:xfrm>
          <a:prstGeom prst="rect">
            <a:avLst/>
          </a:prstGeom>
        </p:spPr>
      </p:pic>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2242" y="2715300"/>
            <a:ext cx="925021" cy="925021"/>
          </a:xfrm>
          <a:prstGeom prst="rect">
            <a:avLst/>
          </a:prstGeom>
        </p:spPr>
      </p:pic>
      <p:pic>
        <p:nvPicPr>
          <p:cNvPr id="12" name="Picture 1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83766" y="4324742"/>
            <a:ext cx="579120" cy="579120"/>
          </a:xfrm>
          <a:prstGeom prst="rect">
            <a:avLst/>
          </a:prstGeom>
        </p:spPr>
      </p:pic>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32242" y="1467167"/>
            <a:ext cx="923093" cy="634627"/>
          </a:xfrm>
          <a:prstGeom prst="rect">
            <a:avLst/>
          </a:prstGeom>
        </p:spPr>
      </p:pic>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783766" y="5395585"/>
            <a:ext cx="579120" cy="579120"/>
          </a:xfrm>
          <a:prstGeom prst="rect">
            <a:avLst/>
          </a:prstGeom>
        </p:spPr>
      </p:pic>
      <p:pic>
        <p:nvPicPr>
          <p:cNvPr id="15" name="Picture 1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84553" y="5206209"/>
            <a:ext cx="815801" cy="815801"/>
          </a:xfrm>
          <a:prstGeom prst="rect">
            <a:avLst/>
          </a:prstGeom>
        </p:spPr>
      </p:pic>
      <p:pic>
        <p:nvPicPr>
          <p:cNvPr id="18" name="Picture 17"/>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022799" y="2208663"/>
            <a:ext cx="342400" cy="342400"/>
          </a:xfrm>
          <a:prstGeom prst="rect">
            <a:avLst/>
          </a:prstGeom>
        </p:spPr>
      </p:pic>
      <p:sp>
        <p:nvSpPr>
          <p:cNvPr id="19" name="TextBox 18"/>
          <p:cNvSpPr txBox="1"/>
          <p:nvPr/>
        </p:nvSpPr>
        <p:spPr>
          <a:xfrm>
            <a:off x="532242" y="4971046"/>
            <a:ext cx="2072640" cy="290644"/>
          </a:xfrm>
          <a:prstGeom prst="rect">
            <a:avLst/>
          </a:prstGeom>
        </p:spPr>
        <p:txBody>
          <a:bodyPr vert="horz" wrap="square" lIns="91440" tIns="45720" rIns="91440" bIns="45720" rtlCol="0" anchor="b" anchorCtr="0">
            <a:normAutofit/>
          </a:bodyPr>
          <a:lstStyle/>
          <a:p>
            <a:pPr algn="ctr"/>
            <a:r>
              <a:rPr lang="en-US" sz="1200" dirty="0">
                <a:solidFill>
                  <a:srgbClr val="FF8301"/>
                </a:solidFill>
                <a:latin typeface="Arial" charset="0"/>
                <a:ea typeface="Arial" charset="0"/>
                <a:cs typeface="Arial" charset="0"/>
              </a:rPr>
              <a:t>Lecture Capture</a:t>
            </a:r>
          </a:p>
        </p:txBody>
      </p:sp>
      <p:sp>
        <p:nvSpPr>
          <p:cNvPr id="20" name="TextBox 19"/>
          <p:cNvSpPr txBox="1"/>
          <p:nvPr/>
        </p:nvSpPr>
        <p:spPr>
          <a:xfrm>
            <a:off x="551967" y="3526566"/>
            <a:ext cx="2072640" cy="290644"/>
          </a:xfrm>
          <a:prstGeom prst="rect">
            <a:avLst/>
          </a:prstGeom>
        </p:spPr>
        <p:txBody>
          <a:bodyPr vert="horz" wrap="square" lIns="91440" tIns="45720" rIns="91440" bIns="45720" rtlCol="0" anchor="b" anchorCtr="0">
            <a:normAutofit/>
          </a:bodyPr>
          <a:lstStyle/>
          <a:p>
            <a:pPr algn="ctr"/>
            <a:r>
              <a:rPr lang="en-US" sz="1200" dirty="0">
                <a:solidFill>
                  <a:srgbClr val="FF8301"/>
                </a:solidFill>
                <a:latin typeface="Arial" charset="0"/>
                <a:ea typeface="Arial" charset="0"/>
                <a:cs typeface="Arial" charset="0"/>
              </a:rPr>
              <a:t>Sports Broadcasting</a:t>
            </a:r>
          </a:p>
        </p:txBody>
      </p:sp>
      <p:sp>
        <p:nvSpPr>
          <p:cNvPr id="21" name="TextBox 20"/>
          <p:cNvSpPr txBox="1"/>
          <p:nvPr/>
        </p:nvSpPr>
        <p:spPr>
          <a:xfrm>
            <a:off x="496428" y="2131795"/>
            <a:ext cx="2072640" cy="290644"/>
          </a:xfrm>
          <a:prstGeom prst="rect">
            <a:avLst/>
          </a:prstGeom>
        </p:spPr>
        <p:txBody>
          <a:bodyPr vert="horz" wrap="square" lIns="91440" tIns="45720" rIns="91440" bIns="45720" rtlCol="0" anchor="b" anchorCtr="0">
            <a:normAutofit/>
          </a:bodyPr>
          <a:lstStyle/>
          <a:p>
            <a:pPr algn="ctr"/>
            <a:r>
              <a:rPr lang="en-US" sz="1200" dirty="0">
                <a:solidFill>
                  <a:srgbClr val="FF8301"/>
                </a:solidFill>
                <a:latin typeface="Arial" charset="0"/>
                <a:ea typeface="Arial" charset="0"/>
                <a:cs typeface="Arial" charset="0"/>
              </a:rPr>
              <a:t>Concert or Event</a:t>
            </a:r>
          </a:p>
        </p:txBody>
      </p:sp>
      <p:sp>
        <p:nvSpPr>
          <p:cNvPr id="22" name="TextBox 21"/>
          <p:cNvSpPr txBox="1"/>
          <p:nvPr/>
        </p:nvSpPr>
        <p:spPr>
          <a:xfrm>
            <a:off x="532242" y="6016287"/>
            <a:ext cx="2072640" cy="290644"/>
          </a:xfrm>
          <a:prstGeom prst="rect">
            <a:avLst/>
          </a:prstGeom>
        </p:spPr>
        <p:txBody>
          <a:bodyPr vert="horz" wrap="square" lIns="91440" tIns="45720" rIns="91440" bIns="45720" rtlCol="0" anchor="b" anchorCtr="0">
            <a:normAutofit/>
          </a:bodyPr>
          <a:lstStyle/>
          <a:p>
            <a:pPr algn="ctr"/>
            <a:r>
              <a:rPr lang="en-US" sz="1200" dirty="0">
                <a:solidFill>
                  <a:srgbClr val="FF8301"/>
                </a:solidFill>
                <a:latin typeface="Arial" charset="0"/>
                <a:ea typeface="Arial" charset="0"/>
                <a:cs typeface="Arial" charset="0"/>
              </a:rPr>
              <a:t>Location Cameras</a:t>
            </a:r>
          </a:p>
        </p:txBody>
      </p:sp>
      <p:sp>
        <p:nvSpPr>
          <p:cNvPr id="23" name="TextBox 22"/>
          <p:cNvSpPr txBox="1"/>
          <p:nvPr/>
        </p:nvSpPr>
        <p:spPr>
          <a:xfrm>
            <a:off x="2833758" y="1463907"/>
            <a:ext cx="1337832" cy="396309"/>
          </a:xfrm>
          <a:prstGeom prst="rect">
            <a:avLst/>
          </a:prstGeom>
        </p:spPr>
        <p:txBody>
          <a:bodyPr vert="horz" wrap="square" lIns="91440" tIns="45720" rIns="91440" bIns="45720" rtlCol="0" anchor="b" anchorCtr="0">
            <a:noAutofit/>
          </a:bodyPr>
          <a:lstStyle/>
          <a:p>
            <a:pPr algn="ctr"/>
            <a:r>
              <a:rPr lang="en-US" sz="1200" dirty="0">
                <a:solidFill>
                  <a:srgbClr val="FF8301"/>
                </a:solidFill>
                <a:latin typeface="Arial" charset="0"/>
                <a:ea typeface="Arial" charset="0"/>
                <a:cs typeface="Arial" charset="0"/>
              </a:rPr>
              <a:t>Production Suite</a:t>
            </a:r>
          </a:p>
        </p:txBody>
      </p:sp>
      <p:sp>
        <p:nvSpPr>
          <p:cNvPr id="24" name="TextBox 23"/>
          <p:cNvSpPr txBox="1"/>
          <p:nvPr/>
        </p:nvSpPr>
        <p:spPr>
          <a:xfrm>
            <a:off x="9809376" y="2481942"/>
            <a:ext cx="810506" cy="469165"/>
          </a:xfrm>
          <a:prstGeom prst="rect">
            <a:avLst/>
          </a:prstGeom>
        </p:spPr>
        <p:txBody>
          <a:bodyPr vert="horz" wrap="square" lIns="91440" tIns="45720" rIns="91440" bIns="45720" rtlCol="0" anchor="b" anchorCtr="0">
            <a:noAutofit/>
          </a:bodyPr>
          <a:lstStyle/>
          <a:p>
            <a:pPr algn="ctr"/>
            <a:r>
              <a:rPr lang="en-US" sz="1000" dirty="0">
                <a:solidFill>
                  <a:srgbClr val="FF8301"/>
                </a:solidFill>
                <a:latin typeface="Arial" charset="0"/>
                <a:ea typeface="Arial" charset="0"/>
                <a:cs typeface="Arial" charset="0"/>
              </a:rPr>
              <a:t>Behind the Firewall</a:t>
            </a:r>
          </a:p>
        </p:txBody>
      </p:sp>
      <p:sp>
        <p:nvSpPr>
          <p:cNvPr id="25" name="TextBox 24"/>
          <p:cNvSpPr txBox="1"/>
          <p:nvPr/>
        </p:nvSpPr>
        <p:spPr>
          <a:xfrm>
            <a:off x="10794792" y="2468056"/>
            <a:ext cx="810506" cy="479550"/>
          </a:xfrm>
          <a:prstGeom prst="rect">
            <a:avLst/>
          </a:prstGeom>
        </p:spPr>
        <p:txBody>
          <a:bodyPr vert="horz" wrap="square" lIns="91440" tIns="45720" rIns="91440" bIns="45720" rtlCol="0" anchor="b" anchorCtr="0">
            <a:noAutofit/>
          </a:bodyPr>
          <a:lstStyle/>
          <a:p>
            <a:pPr algn="ctr"/>
            <a:r>
              <a:rPr lang="en-US" sz="1000" dirty="0">
                <a:solidFill>
                  <a:srgbClr val="FF8301"/>
                </a:solidFill>
                <a:latin typeface="Arial" charset="0"/>
                <a:ea typeface="Arial" charset="0"/>
                <a:cs typeface="Arial" charset="0"/>
              </a:rPr>
              <a:t>Internal Webpage</a:t>
            </a:r>
          </a:p>
        </p:txBody>
      </p:sp>
      <p:pic>
        <p:nvPicPr>
          <p:cNvPr id="37" name="Picture 36"/>
          <p:cNvPicPr>
            <a:picLocks noChangeAspect="1"/>
          </p:cNvPicPr>
          <p:nvPr/>
        </p:nvPicPr>
        <p:blipFill>
          <a:blip r:embed="rId13">
            <a:duotone>
              <a:prstClr val="black"/>
              <a:schemeClr val="accent3">
                <a:tint val="45000"/>
                <a:satMod val="400000"/>
              </a:schemeClr>
            </a:duotone>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443147" y="2687117"/>
            <a:ext cx="2042190" cy="680730"/>
          </a:xfrm>
          <a:prstGeom prst="rect">
            <a:avLst/>
          </a:prstGeom>
        </p:spPr>
      </p:pic>
      <p:sp>
        <p:nvSpPr>
          <p:cNvPr id="38" name="Footer Placeholder 11"/>
          <p:cNvSpPr>
            <a:spLocks noGrp="1"/>
          </p:cNvSpPr>
          <p:nvPr>
            <p:ph type="ftr" sz="quarter" idx="11"/>
          </p:nvPr>
        </p:nvSpPr>
        <p:spPr>
          <a:xfrm>
            <a:off x="404828" y="6356350"/>
            <a:ext cx="4686153" cy="365125"/>
          </a:xfrm>
        </p:spPr>
        <p:txBody>
          <a:bodyPr/>
          <a:lstStyle/>
          <a:p>
            <a:r>
              <a:rPr lang="en-US">
                <a:latin typeface="Arial" charset="0"/>
                <a:ea typeface="Arial" charset="0"/>
                <a:cs typeface="Arial" charset="0"/>
              </a:rPr>
              <a:t>© 2017 </a:t>
            </a:r>
            <a:r>
              <a:rPr lang="en-US" dirty="0">
                <a:latin typeface="Arial" charset="0"/>
                <a:ea typeface="Arial" charset="0"/>
                <a:cs typeface="Arial" charset="0"/>
              </a:rPr>
              <a:t>Wowza Media Systems, LLC. All rights reserved. Confidential &amp; Proprietary.</a:t>
            </a:r>
          </a:p>
        </p:txBody>
      </p:sp>
      <p:pic>
        <p:nvPicPr>
          <p:cNvPr id="42" name="Picture 41"/>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507424" y="3354986"/>
            <a:ext cx="3822704" cy="756895"/>
          </a:xfrm>
          <a:prstGeom prst="rect">
            <a:avLst/>
          </a:prstGeom>
        </p:spPr>
      </p:pic>
      <p:sp>
        <p:nvSpPr>
          <p:cNvPr id="45" name="Line 24"/>
          <p:cNvSpPr>
            <a:spLocks noChangeShapeType="1"/>
          </p:cNvSpPr>
          <p:nvPr/>
        </p:nvSpPr>
        <p:spPr bwMode="auto">
          <a:xfrm rot="10800000" flipV="1">
            <a:off x="8242115" y="2641943"/>
            <a:ext cx="1211472" cy="832777"/>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graphicFrame>
        <p:nvGraphicFramePr>
          <p:cNvPr id="3" name="Object 2"/>
          <p:cNvGraphicFramePr>
            <a:graphicFrameLocks noChangeAspect="1"/>
          </p:cNvGraphicFramePr>
          <p:nvPr>
            <p:extLst/>
          </p:nvPr>
        </p:nvGraphicFramePr>
        <p:xfrm>
          <a:off x="10110347" y="3108095"/>
          <a:ext cx="1386131" cy="1299921"/>
        </p:xfrm>
        <a:graphic>
          <a:graphicData uri="http://schemas.openxmlformats.org/presentationml/2006/ole">
            <mc:AlternateContent xmlns:mc="http://schemas.openxmlformats.org/markup-compatibility/2006">
              <mc:Choice xmlns:v="urn:schemas-microsoft-com:vml" Requires="v">
                <p:oleObj spid="_x0000_s2073" name="Image" r:id="rId16" imgW="4875840" imgH="4571280" progId="Photoshop.Image.18">
                  <p:embed/>
                </p:oleObj>
              </mc:Choice>
              <mc:Fallback>
                <p:oleObj name="Image" r:id="rId16" imgW="4875840" imgH="4571280" progId="Photoshop.Image.18">
                  <p:embed/>
                  <p:pic>
                    <p:nvPicPr>
                      <p:cNvPr id="0" name=""/>
                      <p:cNvPicPr/>
                      <p:nvPr/>
                    </p:nvPicPr>
                    <p:blipFill>
                      <a:blip r:embed="rId17"/>
                      <a:stretch>
                        <a:fillRect/>
                      </a:stretch>
                    </p:blipFill>
                    <p:spPr>
                      <a:xfrm>
                        <a:off x="10110347" y="3108095"/>
                        <a:ext cx="1386131" cy="1299921"/>
                      </a:xfrm>
                      <a:prstGeom prst="rect">
                        <a:avLst/>
                      </a:prstGeom>
                    </p:spPr>
                  </p:pic>
                </p:oleObj>
              </mc:Fallback>
            </mc:AlternateContent>
          </a:graphicData>
        </a:graphic>
      </p:graphicFrame>
      <p:sp>
        <p:nvSpPr>
          <p:cNvPr id="35" name="Line 24"/>
          <p:cNvSpPr>
            <a:spLocks noChangeShapeType="1"/>
          </p:cNvSpPr>
          <p:nvPr/>
        </p:nvSpPr>
        <p:spPr bwMode="auto">
          <a:xfrm rot="10800000" flipV="1">
            <a:off x="8330127" y="3817209"/>
            <a:ext cx="1239149" cy="10017"/>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pic>
        <p:nvPicPr>
          <p:cNvPr id="2050" name="Picture 2" descr="http://cdn.business2community.com/wp-content/uploads/2016/08/facebook-live-logo-vector-download-300x300.jpg.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014961" y="4408016"/>
            <a:ext cx="1527208" cy="1527208"/>
          </a:xfrm>
          <a:prstGeom prst="rect">
            <a:avLst/>
          </a:prstGeom>
          <a:noFill/>
          <a:extLst>
            <a:ext uri="{909E8E84-426E-40DD-AFC4-6F175D3DCCD1}">
              <a14:hiddenFill xmlns:a14="http://schemas.microsoft.com/office/drawing/2010/main">
                <a:solidFill>
                  <a:srgbClr val="FFFFFF"/>
                </a:solidFill>
              </a14:hiddenFill>
            </a:ext>
          </a:extLst>
        </p:spPr>
      </p:pic>
      <p:sp>
        <p:nvSpPr>
          <p:cNvPr id="39" name="Line 24"/>
          <p:cNvSpPr>
            <a:spLocks noChangeShapeType="1"/>
          </p:cNvSpPr>
          <p:nvPr/>
        </p:nvSpPr>
        <p:spPr bwMode="auto">
          <a:xfrm rot="10800000">
            <a:off x="8242113" y="4111880"/>
            <a:ext cx="1211473" cy="791982"/>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31" name="Rectangle: Single Corner Snipped 30"/>
          <p:cNvSpPr/>
          <p:nvPr/>
        </p:nvSpPr>
        <p:spPr>
          <a:xfrm>
            <a:off x="300667" y="914642"/>
            <a:ext cx="4536801" cy="2983585"/>
          </a:xfrm>
          <a:prstGeom prst="snip1Rect">
            <a:avLst>
              <a:gd name="adj" fmla="val 50000"/>
            </a:avLst>
          </a:prstGeom>
          <a:noFill/>
          <a:ln w="34925">
            <a:prstDash val="dashDot"/>
          </a:ln>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Single Corner Snipped 45"/>
          <p:cNvSpPr/>
          <p:nvPr/>
        </p:nvSpPr>
        <p:spPr>
          <a:xfrm>
            <a:off x="300668" y="4022041"/>
            <a:ext cx="4206756" cy="2342690"/>
          </a:xfrm>
          <a:prstGeom prst="snip1Rect">
            <a:avLst>
              <a:gd name="adj" fmla="val 50000"/>
            </a:avLst>
          </a:prstGeom>
          <a:noFill/>
          <a:ln w="34925">
            <a:prstDash val="dashDot"/>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Line 24"/>
          <p:cNvSpPr>
            <a:spLocks noChangeShapeType="1"/>
          </p:cNvSpPr>
          <p:nvPr/>
        </p:nvSpPr>
        <p:spPr bwMode="auto">
          <a:xfrm rot="10800000">
            <a:off x="2215332" y="2300729"/>
            <a:ext cx="544490" cy="2"/>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48" name="Line 24"/>
          <p:cNvSpPr>
            <a:spLocks noChangeShapeType="1"/>
          </p:cNvSpPr>
          <p:nvPr/>
        </p:nvSpPr>
        <p:spPr bwMode="auto">
          <a:xfrm rot="10800000" flipV="1">
            <a:off x="2397510" y="2964343"/>
            <a:ext cx="502151" cy="212693"/>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49" name="Line 24"/>
          <p:cNvSpPr>
            <a:spLocks noChangeShapeType="1"/>
          </p:cNvSpPr>
          <p:nvPr/>
        </p:nvSpPr>
        <p:spPr bwMode="auto">
          <a:xfrm rot="10800000">
            <a:off x="4029861" y="3057763"/>
            <a:ext cx="607880" cy="582557"/>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graphicFrame>
        <p:nvGraphicFramePr>
          <p:cNvPr id="36" name="Object 35"/>
          <p:cNvGraphicFramePr>
            <a:graphicFrameLocks noChangeAspect="1"/>
          </p:cNvGraphicFramePr>
          <p:nvPr>
            <p:extLst/>
          </p:nvPr>
        </p:nvGraphicFramePr>
        <p:xfrm>
          <a:off x="2750570" y="4946753"/>
          <a:ext cx="1247520" cy="558331"/>
        </p:xfrm>
        <a:graphic>
          <a:graphicData uri="http://schemas.openxmlformats.org/presentationml/2006/ole">
            <mc:AlternateContent xmlns:mc="http://schemas.openxmlformats.org/markup-compatibility/2006">
              <mc:Choice xmlns:v="urn:schemas-microsoft-com:vml" Requires="v">
                <p:oleObj spid="_x0000_s2074" name="Image" r:id="rId19" imgW="1815840" imgH="812520" progId="Photoshop.Image.18">
                  <p:embed/>
                </p:oleObj>
              </mc:Choice>
              <mc:Fallback>
                <p:oleObj name="Image" r:id="rId19" imgW="1815840" imgH="812520" progId="Photoshop.Image.18">
                  <p:embed/>
                  <p:pic>
                    <p:nvPicPr>
                      <p:cNvPr id="0" name=""/>
                      <p:cNvPicPr/>
                      <p:nvPr/>
                    </p:nvPicPr>
                    <p:blipFill>
                      <a:blip r:embed="rId20"/>
                      <a:stretch>
                        <a:fillRect/>
                      </a:stretch>
                    </p:blipFill>
                    <p:spPr>
                      <a:xfrm>
                        <a:off x="2750570" y="4946753"/>
                        <a:ext cx="1247520" cy="558331"/>
                      </a:xfrm>
                      <a:prstGeom prst="rect">
                        <a:avLst/>
                      </a:prstGeom>
                    </p:spPr>
                  </p:pic>
                </p:oleObj>
              </mc:Fallback>
            </mc:AlternateContent>
          </a:graphicData>
        </a:graphic>
      </p:graphicFrame>
      <p:sp>
        <p:nvSpPr>
          <p:cNvPr id="50" name="Line 24"/>
          <p:cNvSpPr>
            <a:spLocks noChangeShapeType="1"/>
          </p:cNvSpPr>
          <p:nvPr/>
        </p:nvSpPr>
        <p:spPr bwMode="auto">
          <a:xfrm rot="10800000" flipV="1">
            <a:off x="3936206" y="4215913"/>
            <a:ext cx="701535" cy="607026"/>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40" name="TextBox 39"/>
          <p:cNvSpPr txBox="1"/>
          <p:nvPr/>
        </p:nvSpPr>
        <p:spPr>
          <a:xfrm>
            <a:off x="10321365" y="2131795"/>
            <a:ext cx="914400" cy="914400"/>
          </a:xfrm>
          <a:prstGeom prst="rect">
            <a:avLst/>
          </a:prstGeom>
        </p:spPr>
        <p:txBody>
          <a:bodyPr vert="horz" wrap="none" lIns="91440" tIns="45720" rIns="91440" bIns="45720" rtlCol="0" anchor="b" anchorCtr="0">
            <a:normAutofit/>
          </a:bodyPr>
          <a:lstStyle/>
          <a:p>
            <a:endParaRPr lang="en-US" sz="2000" dirty="0">
              <a:solidFill>
                <a:srgbClr val="5A5D5F"/>
              </a:solidFill>
            </a:endParaRPr>
          </a:p>
        </p:txBody>
      </p:sp>
      <p:sp>
        <p:nvSpPr>
          <p:cNvPr id="51" name="TextBox 50"/>
          <p:cNvSpPr txBox="1"/>
          <p:nvPr/>
        </p:nvSpPr>
        <p:spPr>
          <a:xfrm>
            <a:off x="2663527" y="3170731"/>
            <a:ext cx="1337832" cy="469165"/>
          </a:xfrm>
          <a:prstGeom prst="rect">
            <a:avLst/>
          </a:prstGeom>
        </p:spPr>
        <p:txBody>
          <a:bodyPr vert="horz" wrap="square" lIns="91440" tIns="45720" rIns="91440" bIns="45720" rtlCol="0" anchor="b" anchorCtr="0">
            <a:noAutofit/>
          </a:bodyPr>
          <a:lstStyle/>
          <a:p>
            <a:pPr algn="ctr"/>
            <a:r>
              <a:rPr lang="en-US" sz="2800" dirty="0">
                <a:latin typeface="Arial" charset="0"/>
                <a:ea typeface="Arial" charset="0"/>
                <a:cs typeface="Arial" charset="0"/>
              </a:rPr>
              <a:t>SDI</a:t>
            </a:r>
          </a:p>
        </p:txBody>
      </p:sp>
      <p:sp>
        <p:nvSpPr>
          <p:cNvPr id="52" name="TextBox 51"/>
          <p:cNvSpPr txBox="1"/>
          <p:nvPr/>
        </p:nvSpPr>
        <p:spPr>
          <a:xfrm>
            <a:off x="230730" y="824987"/>
            <a:ext cx="1337832" cy="383446"/>
          </a:xfrm>
          <a:prstGeom prst="rect">
            <a:avLst/>
          </a:prstGeom>
        </p:spPr>
        <p:txBody>
          <a:bodyPr vert="horz" wrap="square" lIns="91440" tIns="45720" rIns="91440" bIns="45720" rtlCol="0" anchor="b" anchorCtr="0">
            <a:noAutofit/>
          </a:bodyPr>
          <a:lstStyle/>
          <a:p>
            <a:pPr algn="ctr"/>
            <a:r>
              <a:rPr lang="en-US" sz="1200" dirty="0">
                <a:solidFill>
                  <a:srgbClr val="002060"/>
                </a:solidFill>
                <a:latin typeface="Arial" charset="0"/>
                <a:ea typeface="Arial" charset="0"/>
                <a:cs typeface="Arial" charset="0"/>
              </a:rPr>
              <a:t>Current Phase</a:t>
            </a:r>
          </a:p>
        </p:txBody>
      </p:sp>
      <p:sp>
        <p:nvSpPr>
          <p:cNvPr id="53" name="TextBox 52"/>
          <p:cNvSpPr txBox="1"/>
          <p:nvPr/>
        </p:nvSpPr>
        <p:spPr>
          <a:xfrm>
            <a:off x="229955" y="3947646"/>
            <a:ext cx="1337832" cy="383446"/>
          </a:xfrm>
          <a:prstGeom prst="rect">
            <a:avLst/>
          </a:prstGeom>
        </p:spPr>
        <p:txBody>
          <a:bodyPr vert="horz" wrap="square" lIns="91440" tIns="45720" rIns="91440" bIns="45720" rtlCol="0" anchor="b" anchorCtr="0">
            <a:noAutofit/>
          </a:bodyPr>
          <a:lstStyle/>
          <a:p>
            <a:pPr algn="ctr"/>
            <a:r>
              <a:rPr lang="en-US" sz="1200" dirty="0">
                <a:solidFill>
                  <a:srgbClr val="002060"/>
                </a:solidFill>
                <a:latin typeface="Arial" charset="0"/>
                <a:ea typeface="Arial" charset="0"/>
                <a:cs typeface="Arial" charset="0"/>
              </a:rPr>
              <a:t>Future Phase</a:t>
            </a:r>
          </a:p>
        </p:txBody>
      </p:sp>
      <p:sp>
        <p:nvSpPr>
          <p:cNvPr id="55" name="Rectangle 54"/>
          <p:cNvSpPr/>
          <p:nvPr/>
        </p:nvSpPr>
        <p:spPr>
          <a:xfrm>
            <a:off x="4720291" y="4934359"/>
            <a:ext cx="4447607" cy="1569660"/>
          </a:xfrm>
          <a:prstGeom prst="rect">
            <a:avLst/>
          </a:prstGeom>
        </p:spPr>
        <p:txBody>
          <a:bodyPr wrap="square">
            <a:spAutoFit/>
          </a:bodyPr>
          <a:lstStyle/>
          <a:p>
            <a:pPr marL="285750" indent="-285750">
              <a:lnSpc>
                <a:spcPct val="150000"/>
              </a:lnSpc>
              <a:buFont typeface="Arial" charset="0"/>
              <a:buChar char="•"/>
            </a:pPr>
            <a:r>
              <a:rPr lang="en-US" sz="1600" dirty="0">
                <a:solidFill>
                  <a:prstClr val="black"/>
                </a:solidFill>
                <a:latin typeface="Calibri" charset="0"/>
              </a:rPr>
              <a:t>Stream Capacity: 2 </a:t>
            </a:r>
            <a:r>
              <a:rPr lang="en-US" sz="1600">
                <a:solidFill>
                  <a:prstClr val="black"/>
                </a:solidFill>
                <a:latin typeface="Calibri" charset="0"/>
              </a:rPr>
              <a:t>live </a:t>
            </a:r>
            <a:r>
              <a:rPr lang="en-US" sz="1600" smtClean="0">
                <a:solidFill>
                  <a:prstClr val="black"/>
                </a:solidFill>
                <a:latin typeface="Calibri" charset="0"/>
              </a:rPr>
              <a:t>channels</a:t>
            </a:r>
          </a:p>
          <a:p>
            <a:pPr marL="285750" indent="-285750">
              <a:lnSpc>
                <a:spcPct val="150000"/>
              </a:lnSpc>
              <a:buFont typeface="Arial" charset="0"/>
              <a:buChar char="•"/>
            </a:pPr>
            <a:r>
              <a:rPr lang="en-US" sz="1600" dirty="0" smtClean="0">
                <a:solidFill>
                  <a:prstClr val="black"/>
                </a:solidFill>
                <a:latin typeface="Calibri" charset="0"/>
              </a:rPr>
              <a:t>Delivery Capacity: Local and Worldwide</a:t>
            </a:r>
          </a:p>
          <a:p>
            <a:pPr marL="285750" indent="-285750">
              <a:lnSpc>
                <a:spcPct val="150000"/>
              </a:lnSpc>
              <a:buFont typeface="Arial" charset="0"/>
              <a:buChar char="•"/>
            </a:pPr>
            <a:r>
              <a:rPr lang="en-US" sz="1600" dirty="0" smtClean="0">
                <a:solidFill>
                  <a:prstClr val="black"/>
                </a:solidFill>
                <a:latin typeface="Calibri" charset="0"/>
              </a:rPr>
              <a:t>Features</a:t>
            </a:r>
            <a:r>
              <a:rPr lang="en-US" sz="1600" dirty="0">
                <a:solidFill>
                  <a:prstClr val="black"/>
                </a:solidFill>
                <a:latin typeface="Calibri" charset="0"/>
              </a:rPr>
              <a:t>: Live Transcoding, Live Stream Record, DVR, Analytics, Dedicated Web page per school</a:t>
            </a:r>
          </a:p>
        </p:txBody>
      </p:sp>
      <p:pic>
        <p:nvPicPr>
          <p:cNvPr id="4" name="Picture 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989453" y="987521"/>
            <a:ext cx="1375746" cy="1179210"/>
          </a:xfrm>
          <a:prstGeom prst="rect">
            <a:avLst/>
          </a:prstGeom>
        </p:spPr>
      </p:pic>
    </p:spTree>
    <p:extLst>
      <p:ext uri="{BB962C8B-B14F-4D97-AF65-F5344CB8AC3E}">
        <p14:creationId xmlns:p14="http://schemas.microsoft.com/office/powerpoint/2010/main" val="1732658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06" y="4843353"/>
            <a:ext cx="1727142" cy="1295357"/>
          </a:xfrm>
          <a:prstGeom prst="rect">
            <a:avLst/>
          </a:prstGeom>
        </p:spPr>
      </p:pic>
      <p:sp>
        <p:nvSpPr>
          <p:cNvPr id="15363" name="Rectangle 6"/>
          <p:cNvSpPr>
            <a:spLocks/>
          </p:cNvSpPr>
          <p:nvPr/>
        </p:nvSpPr>
        <p:spPr bwMode="auto">
          <a:xfrm>
            <a:off x="5836216" y="998391"/>
            <a:ext cx="34194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nchor="ctr"/>
          <a:lstStyle/>
          <a:p>
            <a:pPr algn="ctr"/>
            <a:r>
              <a:rPr lang="en-US" sz="1500" dirty="0" smtClean="0">
                <a:ea typeface="ＭＳ Ｐゴシック" charset="0"/>
                <a:cs typeface="ＭＳ Ｐゴシック" charset="0"/>
              </a:rPr>
              <a:t>Data center / Internal CDN</a:t>
            </a:r>
            <a:endParaRPr lang="en-US" sz="1500" dirty="0">
              <a:ea typeface="ＭＳ Ｐゴシック" charset="0"/>
              <a:cs typeface="ＭＳ Ｐゴシック" charset="0"/>
            </a:endParaRPr>
          </a:p>
        </p:txBody>
      </p:sp>
      <p:sp>
        <p:nvSpPr>
          <p:cNvPr id="15364" name="Rectangle 7"/>
          <p:cNvSpPr>
            <a:spLocks/>
          </p:cNvSpPr>
          <p:nvPr/>
        </p:nvSpPr>
        <p:spPr bwMode="auto">
          <a:xfrm>
            <a:off x="1803248" y="1037756"/>
            <a:ext cx="14048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Conference Room</a:t>
            </a:r>
            <a:endParaRPr lang="en-US" sz="1500" dirty="0">
              <a:ea typeface="ＭＳ Ｐゴシック" charset="0"/>
              <a:cs typeface="ＭＳ Ｐゴシック" charset="0"/>
            </a:endParaRPr>
          </a:p>
        </p:txBody>
      </p:sp>
      <p:sp>
        <p:nvSpPr>
          <p:cNvPr id="15365" name="Rectangle 11"/>
          <p:cNvSpPr>
            <a:spLocks/>
          </p:cNvSpPr>
          <p:nvPr/>
        </p:nvSpPr>
        <p:spPr bwMode="auto">
          <a:xfrm>
            <a:off x="535964" y="3545919"/>
            <a:ext cx="9432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HD camera</a:t>
            </a:r>
          </a:p>
          <a:p>
            <a:pPr algn="ctr"/>
            <a:r>
              <a:rPr lang="en-US" sz="1500" dirty="0" smtClean="0">
                <a:ea typeface="ＭＳ Ｐゴシック" charset="0"/>
                <a:cs typeface="ＭＳ Ｐゴシック" charset="0"/>
              </a:rPr>
              <a:t>&amp; XLR audio</a:t>
            </a:r>
            <a:endParaRPr lang="en-US" sz="1500" dirty="0">
              <a:ea typeface="ＭＳ Ｐゴシック" charset="0"/>
              <a:cs typeface="ＭＳ Ｐゴシック" charset="0"/>
            </a:endParaRPr>
          </a:p>
        </p:txBody>
      </p:sp>
      <p:sp>
        <p:nvSpPr>
          <p:cNvPr id="15366" name="Rectangle 12"/>
          <p:cNvSpPr>
            <a:spLocks/>
          </p:cNvSpPr>
          <p:nvPr/>
        </p:nvSpPr>
        <p:spPr bwMode="auto">
          <a:xfrm>
            <a:off x="425053" y="1311525"/>
            <a:ext cx="4506589" cy="2872979"/>
          </a:xfrm>
          <a:prstGeom prst="rect">
            <a:avLst/>
          </a:prstGeom>
          <a:noFill/>
          <a:ln w="25400">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de-DE"/>
          </a:p>
        </p:txBody>
      </p:sp>
      <p:sp>
        <p:nvSpPr>
          <p:cNvPr id="15368" name="Rectangle 14"/>
          <p:cNvSpPr>
            <a:spLocks/>
          </p:cNvSpPr>
          <p:nvPr/>
        </p:nvSpPr>
        <p:spPr bwMode="auto">
          <a:xfrm>
            <a:off x="1447203" y="2284224"/>
            <a:ext cx="35907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DVI or</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VGA</a:t>
            </a:r>
            <a:endParaRPr lang="en-US" sz="1100" dirty="0">
              <a:ea typeface="ＭＳ Ｐゴシック" charset="0"/>
              <a:cs typeface="ＭＳ Ｐゴシック" charset="0"/>
            </a:endParaRPr>
          </a:p>
        </p:txBody>
      </p:sp>
      <p:sp>
        <p:nvSpPr>
          <p:cNvPr id="15369" name="Line 15"/>
          <p:cNvSpPr>
            <a:spLocks noChangeShapeType="1"/>
          </p:cNvSpPr>
          <p:nvPr/>
        </p:nvSpPr>
        <p:spPr bwMode="auto">
          <a:xfrm rot="10800000">
            <a:off x="1396949" y="2248562"/>
            <a:ext cx="485775"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pic>
        <p:nvPicPr>
          <p:cNvPr id="17424" name="Picture 1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5201" y="2602338"/>
            <a:ext cx="785813" cy="523875"/>
          </a:xfrm>
          <a:prstGeom prst="rect">
            <a:avLst/>
          </a:prstGeom>
          <a:noFill/>
          <a:ln>
            <a:noFill/>
          </a:ln>
          <a:effectLst>
            <a:outerShdw blurRad="63500" dist="38099" dir="2279962" algn="ctr" rotWithShape="0">
              <a:schemeClr val="bg2">
                <a:alpha val="50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5371" name="Rectangle 17"/>
          <p:cNvSpPr>
            <a:spLocks/>
          </p:cNvSpPr>
          <p:nvPr/>
        </p:nvSpPr>
        <p:spPr bwMode="auto">
          <a:xfrm>
            <a:off x="1876035" y="3588067"/>
            <a:ext cx="111903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Video Capture</a:t>
            </a:r>
            <a:br>
              <a:rPr lang="en-US" sz="1500" dirty="0" smtClean="0">
                <a:ea typeface="ＭＳ Ｐゴシック" charset="0"/>
                <a:cs typeface="ＭＳ Ｐゴシック" charset="0"/>
              </a:rPr>
            </a:br>
            <a:r>
              <a:rPr lang="en-US" sz="1500" dirty="0" smtClean="0">
                <a:ea typeface="ＭＳ Ｐゴシック" charset="0"/>
                <a:cs typeface="ＭＳ Ｐゴシック" charset="0"/>
              </a:rPr>
              <a:t>&amp; Mixer</a:t>
            </a:r>
            <a:endParaRPr lang="en-US" sz="1500" dirty="0">
              <a:ea typeface="ＭＳ Ｐゴシック" charset="0"/>
              <a:cs typeface="ＭＳ Ｐゴシック" charset="0"/>
            </a:endParaRPr>
          </a:p>
        </p:txBody>
      </p:sp>
      <p:pic>
        <p:nvPicPr>
          <p:cNvPr id="17427"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415049" y="5632623"/>
            <a:ext cx="360759" cy="336947"/>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5373" name="Line 24"/>
          <p:cNvSpPr>
            <a:spLocks noChangeShapeType="1"/>
          </p:cNvSpPr>
          <p:nvPr/>
        </p:nvSpPr>
        <p:spPr bwMode="auto">
          <a:xfrm rot="10800000" flipV="1">
            <a:off x="4469687" y="2565254"/>
            <a:ext cx="1698559" cy="7202"/>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374" name="Line 25"/>
          <p:cNvSpPr>
            <a:spLocks noChangeShapeType="1"/>
          </p:cNvSpPr>
          <p:nvPr/>
        </p:nvSpPr>
        <p:spPr bwMode="auto">
          <a:xfrm rot="10800000" flipV="1">
            <a:off x="9045817" y="2997450"/>
            <a:ext cx="1209035" cy="12216"/>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29" name="Rectangle 8"/>
          <p:cNvSpPr>
            <a:spLocks/>
          </p:cNvSpPr>
          <p:nvPr/>
        </p:nvSpPr>
        <p:spPr bwMode="auto">
          <a:xfrm>
            <a:off x="6192546" y="1489664"/>
            <a:ext cx="101951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Origin Server</a:t>
            </a:r>
            <a:endParaRPr lang="en-US" sz="1000" dirty="0">
              <a:ea typeface="ＭＳ Ｐゴシック" charset="0"/>
              <a:cs typeface="ＭＳ Ｐゴシック" charset="0"/>
            </a:endParaRPr>
          </a:p>
        </p:txBody>
      </p:sp>
      <p:sp>
        <p:nvSpPr>
          <p:cNvPr id="15430" name="Rectangle 9"/>
          <p:cNvSpPr>
            <a:spLocks/>
          </p:cNvSpPr>
          <p:nvPr/>
        </p:nvSpPr>
        <p:spPr bwMode="auto">
          <a:xfrm>
            <a:off x="5946012" y="1322241"/>
            <a:ext cx="3220479" cy="2862263"/>
          </a:xfrm>
          <a:prstGeom prst="rect">
            <a:avLst/>
          </a:prstGeom>
          <a:noFill/>
          <a:ln w="25400">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de-DE"/>
          </a:p>
        </p:txBody>
      </p:sp>
      <p:pic>
        <p:nvPicPr>
          <p:cNvPr id="17441" name="Picture 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997958" y="1964967"/>
            <a:ext cx="1420416" cy="1223962"/>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5378" name="Line 34"/>
          <p:cNvSpPr>
            <a:spLocks noChangeShapeType="1"/>
          </p:cNvSpPr>
          <p:nvPr/>
        </p:nvSpPr>
        <p:spPr bwMode="auto">
          <a:xfrm flipH="1">
            <a:off x="3161737" y="1984511"/>
            <a:ext cx="514841"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382" name="Rectangle 32"/>
          <p:cNvSpPr>
            <a:spLocks/>
          </p:cNvSpPr>
          <p:nvPr/>
        </p:nvSpPr>
        <p:spPr bwMode="auto">
          <a:xfrm>
            <a:off x="5297845" y="2615155"/>
            <a:ext cx="231985"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LAN</a:t>
            </a:r>
            <a:endParaRPr lang="en-US" sz="1100" dirty="0">
              <a:ea typeface="ＭＳ Ｐゴシック" charset="0"/>
              <a:cs typeface="ＭＳ Ｐゴシック" charset="0"/>
            </a:endParaRPr>
          </a:p>
        </p:txBody>
      </p:sp>
      <p:sp>
        <p:nvSpPr>
          <p:cNvPr id="15383" name="Line 34"/>
          <p:cNvSpPr>
            <a:spLocks noChangeShapeType="1"/>
          </p:cNvSpPr>
          <p:nvPr/>
        </p:nvSpPr>
        <p:spPr bwMode="auto">
          <a:xfrm flipH="1">
            <a:off x="3161735" y="3064409"/>
            <a:ext cx="514843"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385" name="Rectangle 11"/>
          <p:cNvSpPr>
            <a:spLocks/>
          </p:cNvSpPr>
          <p:nvPr/>
        </p:nvSpPr>
        <p:spPr bwMode="auto">
          <a:xfrm>
            <a:off x="9862013" y="4646684"/>
            <a:ext cx="1245394" cy="230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a:ea typeface="ＭＳ Ｐゴシック" charset="0"/>
                <a:cs typeface="ＭＳ Ｐゴシック" charset="0"/>
              </a:rPr>
              <a:t>External Clients</a:t>
            </a:r>
          </a:p>
        </p:txBody>
      </p:sp>
      <p:sp>
        <p:nvSpPr>
          <p:cNvPr id="15386" name="Rectangle 11"/>
          <p:cNvSpPr>
            <a:spLocks/>
          </p:cNvSpPr>
          <p:nvPr/>
        </p:nvSpPr>
        <p:spPr bwMode="auto">
          <a:xfrm>
            <a:off x="10197888" y="5987325"/>
            <a:ext cx="753412"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Mobile Users</a:t>
            </a:r>
            <a:endParaRPr lang="en-US" sz="1100" dirty="0">
              <a:ea typeface="ＭＳ Ｐゴシック" charset="0"/>
              <a:cs typeface="ＭＳ Ｐゴシック" charset="0"/>
            </a:endParaRPr>
          </a:p>
        </p:txBody>
      </p:sp>
      <p:sp>
        <p:nvSpPr>
          <p:cNvPr id="15387" name="Rectangle 14"/>
          <p:cNvSpPr>
            <a:spLocks/>
          </p:cNvSpPr>
          <p:nvPr/>
        </p:nvSpPr>
        <p:spPr bwMode="auto">
          <a:xfrm>
            <a:off x="2945915" y="1761652"/>
            <a:ext cx="883464"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0" tIns="0" rIns="0" bIns="0" anchor="ctr">
            <a:spAutoFit/>
          </a:bodyPr>
          <a:lstStyle/>
          <a:p>
            <a:pPr algn="ctr"/>
            <a:r>
              <a:rPr lang="en-US" sz="1100" dirty="0" smtClean="0">
                <a:ea typeface="ＭＳ Ｐゴシック" charset="0"/>
                <a:cs typeface="ＭＳ Ｐゴシック" charset="0"/>
              </a:rPr>
              <a:t>HD-SDI</a:t>
            </a:r>
            <a:endParaRPr lang="en-US" sz="1100" dirty="0">
              <a:ea typeface="ＭＳ Ｐゴシック" charset="0"/>
              <a:cs typeface="ＭＳ Ｐゴシック" charset="0"/>
            </a:endParaRPr>
          </a:p>
        </p:txBody>
      </p:sp>
      <p:sp>
        <p:nvSpPr>
          <p:cNvPr id="15388" name="Rectangle 14"/>
          <p:cNvSpPr>
            <a:spLocks/>
          </p:cNvSpPr>
          <p:nvPr/>
        </p:nvSpPr>
        <p:spPr bwMode="auto">
          <a:xfrm>
            <a:off x="3192425" y="3131807"/>
            <a:ext cx="40500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HD-SDI</a:t>
            </a:r>
            <a:endParaRPr lang="en-US" sz="1100" dirty="0">
              <a:ea typeface="ＭＳ Ｐゴシック" charset="0"/>
              <a:cs typeface="ＭＳ Ｐゴシック" charset="0"/>
            </a:endParaRPr>
          </a:p>
        </p:txBody>
      </p:sp>
      <p:pic>
        <p:nvPicPr>
          <p:cNvPr id="66" name="Picture 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398919" y="1322241"/>
            <a:ext cx="935831" cy="702469"/>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5390" name="Rectangle 17"/>
          <p:cNvSpPr>
            <a:spLocks/>
          </p:cNvSpPr>
          <p:nvPr/>
        </p:nvSpPr>
        <p:spPr bwMode="auto">
          <a:xfrm>
            <a:off x="3889374" y="1401356"/>
            <a:ext cx="64126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Encoder</a:t>
            </a:r>
            <a:endParaRPr lang="en-US" sz="1500" dirty="0">
              <a:ea typeface="ＭＳ Ｐゴシック" charset="0"/>
              <a:cs typeface="ＭＳ Ｐゴシック" charset="0"/>
            </a:endParaRPr>
          </a:p>
        </p:txBody>
      </p:sp>
      <p:sp>
        <p:nvSpPr>
          <p:cNvPr id="15391" name="Rectangle 12"/>
          <p:cNvSpPr>
            <a:spLocks/>
          </p:cNvSpPr>
          <p:nvPr/>
        </p:nvSpPr>
        <p:spPr bwMode="auto">
          <a:xfrm>
            <a:off x="209550" y="998392"/>
            <a:ext cx="11664554" cy="3402806"/>
          </a:xfrm>
          <a:prstGeom prst="rect">
            <a:avLst/>
          </a:prstGeom>
          <a:noFill/>
          <a:ln w="25400">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de-DE"/>
          </a:p>
        </p:txBody>
      </p:sp>
      <p:pic>
        <p:nvPicPr>
          <p:cNvPr id="73" name="Picture 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028096" y="4902271"/>
            <a:ext cx="935831" cy="701279"/>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5" name="Picture 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16779" y="1862785"/>
            <a:ext cx="935831" cy="702469"/>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6" name="Picture 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16779" y="2403329"/>
            <a:ext cx="935831" cy="701278"/>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78" name="Picture 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16779" y="3483225"/>
            <a:ext cx="935831" cy="701279"/>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5398" name="Rectangle 32"/>
          <p:cNvSpPr>
            <a:spLocks/>
          </p:cNvSpPr>
          <p:nvPr/>
        </p:nvSpPr>
        <p:spPr bwMode="auto">
          <a:xfrm>
            <a:off x="9223070" y="1715365"/>
            <a:ext cx="53532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Multicast</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Signal</a:t>
            </a:r>
            <a:endParaRPr lang="en-US" sz="1100" dirty="0">
              <a:ea typeface="ＭＳ Ｐゴシック" charset="0"/>
              <a:cs typeface="ＭＳ Ｐゴシック" charset="0"/>
            </a:endParaRPr>
          </a:p>
        </p:txBody>
      </p:sp>
      <p:sp>
        <p:nvSpPr>
          <p:cNvPr id="15399" name="Rectangle 32"/>
          <p:cNvSpPr>
            <a:spLocks/>
          </p:cNvSpPr>
          <p:nvPr/>
        </p:nvSpPr>
        <p:spPr bwMode="auto">
          <a:xfrm>
            <a:off x="4982681" y="2318690"/>
            <a:ext cx="905697"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smtClean="0">
                <a:ea typeface="ＭＳ Ｐゴシック" charset="0"/>
                <a:cs typeface="ＭＳ Ｐゴシック" charset="0"/>
              </a:rPr>
              <a:t>WOWZ Streams</a:t>
            </a:r>
            <a:endParaRPr lang="en-US" sz="1100" dirty="0">
              <a:ea typeface="ＭＳ Ｐゴシック" charset="0"/>
              <a:cs typeface="ＭＳ Ｐゴシック" charset="0"/>
            </a:endParaRPr>
          </a:p>
        </p:txBody>
      </p:sp>
      <p:sp>
        <p:nvSpPr>
          <p:cNvPr id="15400" name="Rectangle 32"/>
          <p:cNvSpPr>
            <a:spLocks/>
          </p:cNvSpPr>
          <p:nvPr/>
        </p:nvSpPr>
        <p:spPr bwMode="auto">
          <a:xfrm>
            <a:off x="9217010" y="2288244"/>
            <a:ext cx="576311" cy="677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Unicast</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Signal</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Apple HLS</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&amp; RTMP</a:t>
            </a:r>
            <a:endParaRPr lang="en-US" sz="1100" dirty="0">
              <a:ea typeface="ＭＳ Ｐゴシック" charset="0"/>
              <a:cs typeface="ＭＳ Ｐゴシック" charset="0"/>
            </a:endParaRPr>
          </a:p>
        </p:txBody>
      </p:sp>
      <p:sp>
        <p:nvSpPr>
          <p:cNvPr id="15401" name="Line 25"/>
          <p:cNvSpPr>
            <a:spLocks noChangeShapeType="1"/>
          </p:cNvSpPr>
          <p:nvPr/>
        </p:nvSpPr>
        <p:spPr bwMode="auto">
          <a:xfrm rot="10800000">
            <a:off x="9045817" y="3212954"/>
            <a:ext cx="1209035"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02" name="Line 25"/>
          <p:cNvSpPr>
            <a:spLocks noChangeShapeType="1"/>
          </p:cNvSpPr>
          <p:nvPr/>
        </p:nvSpPr>
        <p:spPr bwMode="auto">
          <a:xfrm rot="10800000">
            <a:off x="9045817" y="3428455"/>
            <a:ext cx="1209036" cy="1"/>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03" name="Line 25"/>
          <p:cNvSpPr>
            <a:spLocks noChangeShapeType="1"/>
          </p:cNvSpPr>
          <p:nvPr/>
        </p:nvSpPr>
        <p:spPr bwMode="auto">
          <a:xfrm rot="10800000">
            <a:off x="9045818" y="3645149"/>
            <a:ext cx="1209035" cy="1"/>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04" name="Rectangle 12"/>
          <p:cNvSpPr>
            <a:spLocks/>
          </p:cNvSpPr>
          <p:nvPr/>
        </p:nvSpPr>
        <p:spPr bwMode="auto">
          <a:xfrm>
            <a:off x="9822656" y="1322241"/>
            <a:ext cx="1820466" cy="2862263"/>
          </a:xfrm>
          <a:prstGeom prst="rect">
            <a:avLst/>
          </a:prstGeom>
          <a:noFill/>
          <a:ln w="25400">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de-DE"/>
          </a:p>
        </p:txBody>
      </p:sp>
      <p:sp>
        <p:nvSpPr>
          <p:cNvPr id="15405" name="Rectangle 7"/>
          <p:cNvSpPr>
            <a:spLocks/>
          </p:cNvSpPr>
          <p:nvPr/>
        </p:nvSpPr>
        <p:spPr bwMode="auto">
          <a:xfrm>
            <a:off x="10130346" y="1037756"/>
            <a:ext cx="116698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a:ea typeface="ＭＳ Ｐゴシック" charset="0"/>
                <a:cs typeface="ＭＳ Ｐゴシック" charset="0"/>
              </a:rPr>
              <a:t>Internal clients</a:t>
            </a:r>
          </a:p>
        </p:txBody>
      </p:sp>
      <p:sp>
        <p:nvSpPr>
          <p:cNvPr id="15406" name="Line 5"/>
          <p:cNvSpPr>
            <a:spLocks noChangeShapeType="1"/>
          </p:cNvSpPr>
          <p:nvPr/>
        </p:nvSpPr>
        <p:spPr bwMode="auto">
          <a:xfrm rot="10800000" flipH="1">
            <a:off x="7430756" y="4057335"/>
            <a:ext cx="0" cy="1169878"/>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grpSp>
        <p:nvGrpSpPr>
          <p:cNvPr id="15407" name="Gruppierung 8"/>
          <p:cNvGrpSpPr>
            <a:grpSpLocks/>
          </p:cNvGrpSpPr>
          <p:nvPr/>
        </p:nvGrpSpPr>
        <p:grpSpPr bwMode="auto">
          <a:xfrm>
            <a:off x="6567553" y="5086037"/>
            <a:ext cx="1619250" cy="1173610"/>
            <a:chOff x="10648280" y="5580112"/>
            <a:chExt cx="2160240" cy="2232248"/>
          </a:xfrm>
        </p:grpSpPr>
        <p:sp>
          <p:nvSpPr>
            <p:cNvPr id="15424" name="Rectangle 8"/>
            <p:cNvSpPr>
              <a:spLocks/>
            </p:cNvSpPr>
            <p:nvPr/>
          </p:nvSpPr>
          <p:spPr bwMode="auto">
            <a:xfrm>
              <a:off x="10793479" y="6997381"/>
              <a:ext cx="1839936" cy="4097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400" dirty="0" smtClean="0">
                  <a:ea typeface="ＭＳ Ｐゴシック" charset="0"/>
                  <a:cs typeface="ＭＳ Ｐゴシック" charset="0"/>
                </a:rPr>
                <a:t>Pay-as-you-go CDN</a:t>
              </a:r>
              <a:endParaRPr lang="en-US" sz="1400" dirty="0">
                <a:ea typeface="ＭＳ Ｐゴシック" charset="0"/>
                <a:cs typeface="ＭＳ Ｐゴシック" charset="0"/>
              </a:endParaRPr>
            </a:p>
          </p:txBody>
        </p:sp>
        <p:sp>
          <p:nvSpPr>
            <p:cNvPr id="15425" name="Rectangle 9"/>
            <p:cNvSpPr>
              <a:spLocks/>
            </p:cNvSpPr>
            <p:nvPr/>
          </p:nvSpPr>
          <p:spPr bwMode="auto">
            <a:xfrm>
              <a:off x="10648280" y="5580112"/>
              <a:ext cx="2160240" cy="2232248"/>
            </a:xfrm>
            <a:prstGeom prst="rect">
              <a:avLst/>
            </a:prstGeom>
            <a:noFill/>
            <a:ln w="25400">
              <a:solidFill>
                <a:schemeClr val="tx1"/>
              </a:solidFill>
              <a:prstDash val="sysDot"/>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p>
              <a:endParaRPr lang="de-DE"/>
            </a:p>
          </p:txBody>
        </p:sp>
      </p:grpSp>
      <p:sp>
        <p:nvSpPr>
          <p:cNvPr id="15408" name="Line 5"/>
          <p:cNvSpPr>
            <a:spLocks noChangeShapeType="1"/>
          </p:cNvSpPr>
          <p:nvPr/>
        </p:nvSpPr>
        <p:spPr bwMode="auto">
          <a:xfrm rot="10800000">
            <a:off x="8106036" y="5319167"/>
            <a:ext cx="1879560"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10" name="Line 5"/>
          <p:cNvSpPr>
            <a:spLocks noChangeShapeType="1"/>
          </p:cNvSpPr>
          <p:nvPr/>
        </p:nvSpPr>
        <p:spPr bwMode="auto">
          <a:xfrm rot="10800000" flipV="1">
            <a:off x="8106036" y="5535860"/>
            <a:ext cx="1879560" cy="8655"/>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11" name="Line 5"/>
          <p:cNvSpPr>
            <a:spLocks noChangeShapeType="1"/>
          </p:cNvSpPr>
          <p:nvPr/>
        </p:nvSpPr>
        <p:spPr bwMode="auto">
          <a:xfrm rot="10800000" flipV="1">
            <a:off x="8106036" y="5751363"/>
            <a:ext cx="1879560" cy="30363"/>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12" name="Line 5"/>
          <p:cNvSpPr>
            <a:spLocks noChangeShapeType="1"/>
          </p:cNvSpPr>
          <p:nvPr/>
        </p:nvSpPr>
        <p:spPr bwMode="auto">
          <a:xfrm rot="10800000" flipV="1">
            <a:off x="8106036" y="5968057"/>
            <a:ext cx="1879560" cy="35949"/>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13" name="Rectangle 17"/>
          <p:cNvSpPr>
            <a:spLocks/>
          </p:cNvSpPr>
          <p:nvPr/>
        </p:nvSpPr>
        <p:spPr bwMode="auto">
          <a:xfrm>
            <a:off x="3889373" y="3588067"/>
            <a:ext cx="64126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smtClean="0">
                <a:ea typeface="ＭＳ Ｐゴシック" charset="0"/>
                <a:cs typeface="ＭＳ Ｐゴシック" charset="0"/>
              </a:rPr>
              <a:t>Backup</a:t>
            </a:r>
          </a:p>
          <a:p>
            <a:pPr algn="ctr"/>
            <a:r>
              <a:rPr lang="en-US" sz="1500" dirty="0" smtClean="0">
                <a:ea typeface="ＭＳ Ｐゴシック" charset="0"/>
                <a:cs typeface="ＭＳ Ｐゴシック" charset="0"/>
              </a:rPr>
              <a:t>Encoder</a:t>
            </a:r>
            <a:endParaRPr lang="en-US" sz="1500" dirty="0">
              <a:ea typeface="ＭＳ Ｐゴシック" charset="0"/>
              <a:cs typeface="ＭＳ Ｐゴシック" charset="0"/>
            </a:endParaRPr>
          </a:p>
        </p:txBody>
      </p:sp>
      <p:sp>
        <p:nvSpPr>
          <p:cNvPr id="15416" name="Line 34"/>
          <p:cNvSpPr>
            <a:spLocks noChangeShapeType="1"/>
          </p:cNvSpPr>
          <p:nvPr/>
        </p:nvSpPr>
        <p:spPr bwMode="auto">
          <a:xfrm flipH="1">
            <a:off x="3161738" y="2538256"/>
            <a:ext cx="0" cy="532105"/>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17" name="Line 34"/>
          <p:cNvSpPr>
            <a:spLocks noChangeShapeType="1"/>
          </p:cNvSpPr>
          <p:nvPr/>
        </p:nvSpPr>
        <p:spPr bwMode="auto">
          <a:xfrm flipH="1">
            <a:off x="3161738" y="1963988"/>
            <a:ext cx="0" cy="560888"/>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pic>
        <p:nvPicPr>
          <p:cNvPr id="15419" name="Bild 13" descr="Ansteckmikro.pn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79801" y="3071732"/>
            <a:ext cx="296287" cy="2701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421" name="Line 15"/>
          <p:cNvSpPr>
            <a:spLocks noChangeShapeType="1"/>
          </p:cNvSpPr>
          <p:nvPr/>
        </p:nvSpPr>
        <p:spPr bwMode="auto">
          <a:xfrm rot="10800000">
            <a:off x="2822659" y="2523865"/>
            <a:ext cx="339078" cy="0"/>
          </a:xfrm>
          <a:prstGeom prst="line">
            <a:avLst/>
          </a:prstGeom>
          <a:noFill/>
          <a:ln w="38100">
            <a:solidFill>
              <a:schemeClr val="tx1"/>
            </a:solidFill>
            <a:round/>
            <a:headEnd type="none"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15422" name="Rectangle 32"/>
          <p:cNvSpPr>
            <a:spLocks/>
          </p:cNvSpPr>
          <p:nvPr/>
        </p:nvSpPr>
        <p:spPr bwMode="auto">
          <a:xfrm>
            <a:off x="9366494" y="3734262"/>
            <a:ext cx="231985"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LAN</a:t>
            </a:r>
            <a:endParaRPr lang="en-US" sz="1100" dirty="0">
              <a:ea typeface="ＭＳ Ｐゴシック" charset="0"/>
              <a:cs typeface="ＭＳ Ｐゴシック" charset="0"/>
            </a:endParaRPr>
          </a:p>
        </p:txBody>
      </p:sp>
      <p:sp>
        <p:nvSpPr>
          <p:cNvPr id="15423" name="Line 25"/>
          <p:cNvSpPr>
            <a:spLocks noChangeShapeType="1"/>
          </p:cNvSpPr>
          <p:nvPr/>
        </p:nvSpPr>
        <p:spPr bwMode="auto">
          <a:xfrm rot="10800000">
            <a:off x="9045816" y="2093984"/>
            <a:ext cx="1209035"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grpSp>
        <p:nvGrpSpPr>
          <p:cNvPr id="15362" name="Gruppierung 5"/>
          <p:cNvGrpSpPr>
            <a:grpSpLocks/>
          </p:cNvGrpSpPr>
          <p:nvPr/>
        </p:nvGrpSpPr>
        <p:grpSpPr bwMode="auto">
          <a:xfrm>
            <a:off x="6945695" y="4398270"/>
            <a:ext cx="970118" cy="605851"/>
            <a:chOff x="8176049" y="6134659"/>
            <a:chExt cx="1632052" cy="1019434"/>
          </a:xfrm>
        </p:grpSpPr>
        <p:pic>
          <p:nvPicPr>
            <p:cNvPr id="15432"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76049" y="6134659"/>
              <a:ext cx="1632052" cy="101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5433" name="Rectangle 3"/>
            <p:cNvSpPr>
              <a:spLocks/>
            </p:cNvSpPr>
            <p:nvPr/>
          </p:nvSpPr>
          <p:spPr bwMode="auto">
            <a:xfrm>
              <a:off x="8783358" y="6562827"/>
              <a:ext cx="623809" cy="225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a:ea typeface="ＭＳ Ｐゴシック" charset="0"/>
                  <a:cs typeface="ＭＳ Ｐゴシック" charset="0"/>
                </a:rPr>
                <a:t>Internet</a:t>
              </a:r>
            </a:p>
          </p:txBody>
        </p:sp>
      </p:grpSp>
      <p:grpSp>
        <p:nvGrpSpPr>
          <p:cNvPr id="79" name="Gruppierung 5"/>
          <p:cNvGrpSpPr>
            <a:grpSpLocks/>
          </p:cNvGrpSpPr>
          <p:nvPr/>
        </p:nvGrpSpPr>
        <p:grpSpPr bwMode="auto">
          <a:xfrm>
            <a:off x="8473664" y="5280325"/>
            <a:ext cx="1105156" cy="690184"/>
            <a:chOff x="8176049" y="6023643"/>
            <a:chExt cx="1632052" cy="1019434"/>
          </a:xfrm>
        </p:grpSpPr>
        <p:pic>
          <p:nvPicPr>
            <p:cNvPr id="80" name="Picture 2"/>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76049" y="6023643"/>
              <a:ext cx="1632052" cy="1019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1" name="Rectangle 3"/>
            <p:cNvSpPr>
              <a:spLocks/>
            </p:cNvSpPr>
            <p:nvPr/>
          </p:nvSpPr>
          <p:spPr bwMode="auto">
            <a:xfrm>
              <a:off x="8783357" y="6417484"/>
              <a:ext cx="623808" cy="225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a:ea typeface="ＭＳ Ｐゴシック" charset="0"/>
                  <a:cs typeface="ＭＳ Ｐゴシック" charset="0"/>
                </a:rPr>
                <a:t>Internet</a:t>
              </a:r>
            </a:p>
          </p:txBody>
        </p:sp>
      </p:grpSp>
      <p:pic>
        <p:nvPicPr>
          <p:cNvPr id="74" name="Picture 28"/>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9801" y="1965511"/>
            <a:ext cx="764298" cy="572738"/>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3" name="Rectangle 11"/>
          <p:cNvSpPr>
            <a:spLocks/>
          </p:cNvSpPr>
          <p:nvPr/>
        </p:nvSpPr>
        <p:spPr bwMode="auto">
          <a:xfrm>
            <a:off x="626436" y="1734679"/>
            <a:ext cx="787006"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Computer</a:t>
            </a:r>
            <a:endParaRPr lang="en-US" sz="1500" dirty="0">
              <a:ea typeface="ＭＳ Ｐゴシック" charset="0"/>
              <a:cs typeface="ＭＳ Ｐゴシック" charset="0"/>
            </a:endParaRPr>
          </a:p>
        </p:txBody>
      </p:sp>
      <p:sp>
        <p:nvSpPr>
          <p:cNvPr id="84" name="Rectangle 14"/>
          <p:cNvSpPr>
            <a:spLocks/>
          </p:cNvSpPr>
          <p:nvPr/>
        </p:nvSpPr>
        <p:spPr bwMode="auto">
          <a:xfrm>
            <a:off x="1392929" y="2996020"/>
            <a:ext cx="4873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HDMI or</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HD-SDI</a:t>
            </a:r>
            <a:endParaRPr lang="en-US" sz="1100" dirty="0">
              <a:ea typeface="ＭＳ Ｐゴシック" charset="0"/>
              <a:cs typeface="ＭＳ Ｐゴシック" charset="0"/>
            </a:endParaRPr>
          </a:p>
        </p:txBody>
      </p:sp>
      <p:sp>
        <p:nvSpPr>
          <p:cNvPr id="85" name="Line 15"/>
          <p:cNvSpPr>
            <a:spLocks noChangeShapeType="1"/>
          </p:cNvSpPr>
          <p:nvPr/>
        </p:nvSpPr>
        <p:spPr bwMode="auto">
          <a:xfrm rot="10800000">
            <a:off x="1406795" y="2960358"/>
            <a:ext cx="485775"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pic>
        <p:nvPicPr>
          <p:cNvPr id="88" name="Picture 13"/>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869805" y="1920532"/>
            <a:ext cx="1134665" cy="1620441"/>
          </a:xfrm>
          <a:prstGeom prst="rect">
            <a:avLst/>
          </a:prstGeom>
          <a:noFill/>
          <a:ln>
            <a:noFill/>
          </a:ln>
          <a:effectLst>
            <a:outerShdw blurRad="76200" dist="38099" dir="5400000" algn="ctr" rotWithShape="0">
              <a:schemeClr val="bg2">
                <a:alpha val="33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pic>
        <p:nvPicPr>
          <p:cNvPr id="5" name="Picture 4" descr="addon-transcoder-250x250.png"/>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6531209" y="3687962"/>
            <a:ext cx="318749" cy="318749"/>
          </a:xfrm>
          <a:prstGeom prst="rect">
            <a:avLst/>
          </a:prstGeom>
        </p:spPr>
      </p:pic>
      <p:sp>
        <p:nvSpPr>
          <p:cNvPr id="92" name="Rectangle 8"/>
          <p:cNvSpPr>
            <a:spLocks/>
          </p:cNvSpPr>
          <p:nvPr/>
        </p:nvSpPr>
        <p:spPr bwMode="auto">
          <a:xfrm>
            <a:off x="7777939" y="1502988"/>
            <a:ext cx="994375"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500" dirty="0" smtClean="0">
                <a:ea typeface="ＭＳ Ｐゴシック" charset="0"/>
                <a:cs typeface="ＭＳ Ｐゴシック" charset="0"/>
              </a:rPr>
              <a:t>Edge Servers</a:t>
            </a:r>
            <a:endParaRPr lang="en-US" sz="1000" dirty="0">
              <a:ea typeface="ＭＳ Ｐゴシック" charset="0"/>
              <a:cs typeface="ＭＳ Ｐゴシック" charset="0"/>
            </a:endParaRPr>
          </a:p>
        </p:txBody>
      </p:sp>
      <p:sp>
        <p:nvSpPr>
          <p:cNvPr id="95" name="Line 24"/>
          <p:cNvSpPr>
            <a:spLocks noChangeShapeType="1"/>
          </p:cNvSpPr>
          <p:nvPr/>
        </p:nvSpPr>
        <p:spPr bwMode="auto">
          <a:xfrm rot="10800000">
            <a:off x="7305906" y="2565254"/>
            <a:ext cx="405248" cy="0"/>
          </a:xfrm>
          <a:prstGeom prst="line">
            <a:avLst/>
          </a:prstGeom>
          <a:noFill/>
          <a:ln w="38100">
            <a:solidFill>
              <a:schemeClr val="tx1"/>
            </a:solidFill>
            <a:round/>
            <a:headEnd type="stealth" w="med" len="med"/>
            <a:tailEnd/>
          </a:ln>
          <a:extLst>
            <a:ext uri="{909E8E84-426E-40dd-AFC4-6F175D3DCCD1}">
              <a14:hiddenFill xmlns="" xmlns:a14="http://schemas.microsoft.com/office/drawing/2010/main">
                <a:noFill/>
              </a14:hiddenFill>
            </a:ext>
          </a:extLst>
        </p:spPr>
        <p:txBody>
          <a:bodyPr lIns="68580" tIns="34290" rIns="68580" bIns="34290"/>
          <a:lstStyle/>
          <a:p>
            <a:endParaRPr lang="en-US"/>
          </a:p>
        </p:txBody>
      </p:sp>
      <p:sp>
        <p:nvSpPr>
          <p:cNvPr id="96" name="Rectangle 32"/>
          <p:cNvSpPr>
            <a:spLocks/>
          </p:cNvSpPr>
          <p:nvPr/>
        </p:nvSpPr>
        <p:spPr bwMode="auto">
          <a:xfrm>
            <a:off x="6869486" y="3724225"/>
            <a:ext cx="508152"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800" dirty="0" smtClean="0">
                <a:ea typeface="ＭＳ Ｐゴシック" charset="0"/>
                <a:cs typeface="ＭＳ Ｐゴシック" charset="0"/>
              </a:rPr>
              <a:t>Live ABR</a:t>
            </a:r>
            <a:br>
              <a:rPr lang="en-US" sz="800" dirty="0" smtClean="0">
                <a:ea typeface="ＭＳ Ｐゴシック" charset="0"/>
                <a:cs typeface="ＭＳ Ｐゴシック" charset="0"/>
              </a:rPr>
            </a:br>
            <a:r>
              <a:rPr lang="en-US" sz="800" dirty="0" smtClean="0">
                <a:ea typeface="ＭＳ Ｐゴシック" charset="0"/>
                <a:cs typeface="ＭＳ Ｐゴシック" charset="0"/>
              </a:rPr>
              <a:t>Transcoding</a:t>
            </a:r>
            <a:endParaRPr lang="en-US" sz="800" dirty="0">
              <a:ea typeface="ＭＳ Ｐゴシック" charset="0"/>
              <a:cs typeface="ＭＳ Ｐゴシック" charset="0"/>
            </a:endParaRPr>
          </a:p>
        </p:txBody>
      </p:sp>
      <p:pic>
        <p:nvPicPr>
          <p:cNvPr id="99" name="Picture 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41365" y="1941578"/>
            <a:ext cx="1055054" cy="909132"/>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82" name="Rechteck 9"/>
          <p:cNvSpPr/>
          <p:nvPr/>
        </p:nvSpPr>
        <p:spPr bwMode="auto">
          <a:xfrm>
            <a:off x="3053391" y="2405993"/>
            <a:ext cx="216694" cy="216694"/>
          </a:xfrm>
          <a:prstGeom prst="rect">
            <a:avLst/>
          </a:prstGeom>
          <a:solidFill>
            <a:schemeClr val="accent5">
              <a:lumMod val="90000"/>
            </a:schemeClr>
          </a:solidFill>
          <a:ln w="25400" cap="flat" cmpd="sng" algn="ctr">
            <a:solidFill>
              <a:srgbClr val="000000"/>
            </a:solidFill>
            <a:prstDash val="solid"/>
            <a:round/>
            <a:headEnd type="none" w="med" len="med"/>
            <a:tailEnd type="none" w="med" len="med"/>
          </a:ln>
          <a:effectLst/>
        </p:spPr>
        <p:txBody>
          <a:bodyPr lIns="68580" tIns="34290" rIns="68580" bIns="34290"/>
          <a:lstStyle/>
          <a:p>
            <a:pPr>
              <a:defRPr/>
            </a:pPr>
            <a:endParaRPr lang="de-DE"/>
          </a:p>
        </p:txBody>
      </p:sp>
      <p:sp>
        <p:nvSpPr>
          <p:cNvPr id="97" name="Rectangle 14"/>
          <p:cNvSpPr>
            <a:spLocks/>
          </p:cNvSpPr>
          <p:nvPr/>
        </p:nvSpPr>
        <p:spPr bwMode="auto">
          <a:xfrm>
            <a:off x="3366978" y="2355069"/>
            <a:ext cx="61555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a:ea typeface="ＭＳ Ｐゴシック" charset="0"/>
                <a:cs typeface="ＭＳ Ｐゴシック" charset="0"/>
              </a:rPr>
              <a:t>HD-SDI</a:t>
            </a:r>
          </a:p>
          <a:p>
            <a:pPr algn="ctr"/>
            <a:r>
              <a:rPr lang="en-US" sz="1100" dirty="0">
                <a:ea typeface="ＭＳ Ｐゴシック" charset="0"/>
                <a:cs typeface="ＭＳ Ｐゴシック" charset="0"/>
              </a:rPr>
              <a:t>distributor  </a:t>
            </a:r>
          </a:p>
        </p:txBody>
      </p:sp>
      <p:pic>
        <p:nvPicPr>
          <p:cNvPr id="98" name="Picture 1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797248" y="3058171"/>
            <a:ext cx="360759" cy="336947"/>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100" name="Rectangle 11"/>
          <p:cNvSpPr>
            <a:spLocks/>
          </p:cNvSpPr>
          <p:nvPr/>
        </p:nvSpPr>
        <p:spPr bwMode="auto">
          <a:xfrm>
            <a:off x="10681076" y="3381321"/>
            <a:ext cx="551433"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a:ea typeface="ＭＳ Ｐゴシック" charset="0"/>
                <a:cs typeface="ＭＳ Ｐゴシック" charset="0"/>
              </a:rPr>
              <a:t>iPad User</a:t>
            </a:r>
          </a:p>
        </p:txBody>
      </p:sp>
      <p:sp>
        <p:nvSpPr>
          <p:cNvPr id="101" name="Rectangle 32"/>
          <p:cNvSpPr>
            <a:spLocks/>
          </p:cNvSpPr>
          <p:nvPr/>
        </p:nvSpPr>
        <p:spPr bwMode="auto">
          <a:xfrm>
            <a:off x="6103826" y="4531918"/>
            <a:ext cx="81112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Stream Target</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HLS</a:t>
            </a:r>
            <a:endParaRPr lang="en-US" sz="1100" dirty="0">
              <a:ea typeface="ＭＳ Ｐゴシック" charset="0"/>
              <a:cs typeface="ＭＳ Ｐゴシック" charset="0"/>
            </a:endParaRPr>
          </a:p>
        </p:txBody>
      </p:sp>
      <p:sp>
        <p:nvSpPr>
          <p:cNvPr id="102" name="Rectangle 32"/>
          <p:cNvSpPr>
            <a:spLocks/>
          </p:cNvSpPr>
          <p:nvPr/>
        </p:nvSpPr>
        <p:spPr bwMode="auto">
          <a:xfrm>
            <a:off x="8434938" y="4842700"/>
            <a:ext cx="1074013"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Unicast Signal</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Apple HLS &amp; RTMP</a:t>
            </a:r>
            <a:endParaRPr lang="en-US" sz="1100" dirty="0">
              <a:ea typeface="ＭＳ Ｐゴシック" charset="0"/>
              <a:cs typeface="ＭＳ Ｐゴシック" charset="0"/>
            </a:endParaRPr>
          </a:p>
        </p:txBody>
      </p:sp>
      <p:pic>
        <p:nvPicPr>
          <p:cNvPr id="104" name="Picture 3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34183" y="2282127"/>
            <a:ext cx="1055054" cy="909132"/>
          </a:xfrm>
          <a:prstGeom prst="rect">
            <a:avLst/>
          </a:prstGeom>
          <a:noFill/>
          <a:ln>
            <a:noFill/>
          </a:ln>
          <a:effectLst>
            <a:outerShdw blurRad="139700" dist="63499" dir="5400000" algn="ctr" rotWithShape="0">
              <a:schemeClr val="bg2">
                <a:alpha val="35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pic>
      <p:sp>
        <p:nvSpPr>
          <p:cNvPr id="6" name="Title 5"/>
          <p:cNvSpPr>
            <a:spLocks noGrp="1"/>
          </p:cNvSpPr>
          <p:nvPr>
            <p:ph type="ctrTitle"/>
          </p:nvPr>
        </p:nvSpPr>
        <p:spPr>
          <a:xfrm>
            <a:off x="150004" y="292307"/>
            <a:ext cx="7867338" cy="601425"/>
          </a:xfrm>
        </p:spPr>
        <p:txBody>
          <a:bodyPr>
            <a:normAutofit/>
          </a:bodyPr>
          <a:lstStyle/>
          <a:p>
            <a:r>
              <a:rPr lang="en-US" dirty="0"/>
              <a:t>Case Study: Commonwealth of Massachusetts</a:t>
            </a:r>
          </a:p>
        </p:txBody>
      </p:sp>
      <p:pic>
        <p:nvPicPr>
          <p:cNvPr id="106" name="Picture 105" descr="wsc-full-logo-1000x308.png"/>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749136" y="5338816"/>
            <a:ext cx="1268206" cy="402744"/>
          </a:xfrm>
          <a:prstGeom prst="rect">
            <a:avLst/>
          </a:prstGeom>
        </p:spPr>
      </p:pic>
      <p:pic>
        <p:nvPicPr>
          <p:cNvPr id="107" name="Picture 106" descr="wse-full-logo-1000x388.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234789" y="3205104"/>
            <a:ext cx="1077788" cy="406448"/>
          </a:xfrm>
          <a:prstGeom prst="rect">
            <a:avLst/>
          </a:prstGeom>
        </p:spPr>
      </p:pic>
      <p:pic>
        <p:nvPicPr>
          <p:cNvPr id="108" name="Picture 107" descr="wse-full-logo-1000x388.png"/>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768792" y="3226644"/>
            <a:ext cx="1077788" cy="406448"/>
          </a:xfrm>
          <a:prstGeom prst="rect">
            <a:avLst/>
          </a:prstGeom>
        </p:spPr>
      </p:pic>
      <p:sp>
        <p:nvSpPr>
          <p:cNvPr id="109" name="Rectangle 32"/>
          <p:cNvSpPr>
            <a:spLocks/>
          </p:cNvSpPr>
          <p:nvPr/>
        </p:nvSpPr>
        <p:spPr bwMode="auto">
          <a:xfrm>
            <a:off x="7287431" y="2300292"/>
            <a:ext cx="408765"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WOWZ</a:t>
            </a:r>
            <a:endParaRPr lang="en-US" sz="1100" dirty="0">
              <a:ea typeface="ＭＳ Ｐゴシック" charset="0"/>
              <a:cs typeface="ＭＳ Ｐゴシック" charset="0"/>
            </a:endParaRPr>
          </a:p>
        </p:txBody>
      </p:sp>
      <p:sp>
        <p:nvSpPr>
          <p:cNvPr id="110" name="Rectangle 32"/>
          <p:cNvSpPr>
            <a:spLocks/>
          </p:cNvSpPr>
          <p:nvPr/>
        </p:nvSpPr>
        <p:spPr bwMode="auto">
          <a:xfrm>
            <a:off x="7276509" y="2632440"/>
            <a:ext cx="46487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ABR</a:t>
            </a:r>
            <a:br>
              <a:rPr lang="en-US" sz="1100" dirty="0" smtClean="0">
                <a:ea typeface="ＭＳ Ｐゴシック" charset="0"/>
                <a:cs typeface="ＭＳ Ｐゴシック" charset="0"/>
              </a:rPr>
            </a:br>
            <a:r>
              <a:rPr lang="en-US" sz="1100" dirty="0" smtClean="0">
                <a:ea typeface="ＭＳ Ｐゴシック" charset="0"/>
                <a:cs typeface="ＭＳ Ｐゴシック" charset="0"/>
              </a:rPr>
              <a:t>Streams</a:t>
            </a:r>
            <a:endParaRPr lang="en-US" sz="1100" dirty="0">
              <a:ea typeface="ＭＳ Ｐゴシック" charset="0"/>
              <a:cs typeface="ＭＳ Ｐゴシック" charset="0"/>
            </a:endParaRPr>
          </a:p>
        </p:txBody>
      </p:sp>
      <p:sp>
        <p:nvSpPr>
          <p:cNvPr id="11" name="Rectangle 10"/>
          <p:cNvSpPr/>
          <p:nvPr/>
        </p:nvSpPr>
        <p:spPr>
          <a:xfrm>
            <a:off x="1593056" y="4722656"/>
            <a:ext cx="4805036" cy="1569660"/>
          </a:xfrm>
          <a:prstGeom prst="rect">
            <a:avLst/>
          </a:prstGeom>
        </p:spPr>
        <p:txBody>
          <a:bodyPr wrap="square">
            <a:spAutoFit/>
          </a:bodyPr>
          <a:lstStyle/>
          <a:p>
            <a:pPr marL="285750" indent="-285750">
              <a:lnSpc>
                <a:spcPct val="150000"/>
              </a:lnSpc>
              <a:buFont typeface="Arial" charset="0"/>
              <a:buChar char="•"/>
            </a:pPr>
            <a:r>
              <a:rPr lang="en-US" sz="1600" dirty="0" smtClean="0">
                <a:solidFill>
                  <a:prstClr val="black"/>
                </a:solidFill>
                <a:latin typeface="Calibri" charset="0"/>
              </a:rPr>
              <a:t>Stream Capacity: 4 Live ABR Channels</a:t>
            </a:r>
          </a:p>
          <a:p>
            <a:pPr marL="285750" indent="-285750">
              <a:lnSpc>
                <a:spcPct val="150000"/>
              </a:lnSpc>
              <a:buFont typeface="Arial" charset="0"/>
              <a:buChar char="•"/>
            </a:pPr>
            <a:r>
              <a:rPr lang="en-US" sz="1600" dirty="0" smtClean="0">
                <a:solidFill>
                  <a:prstClr val="black"/>
                </a:solidFill>
                <a:latin typeface="Calibri" charset="0"/>
              </a:rPr>
              <a:t>Delivery Capacity: 1,000+ users in-network</a:t>
            </a:r>
          </a:p>
          <a:p>
            <a:pPr marL="285750" indent="-285750">
              <a:lnSpc>
                <a:spcPct val="150000"/>
              </a:lnSpc>
              <a:buFont typeface="Arial" charset="0"/>
              <a:buChar char="•"/>
            </a:pPr>
            <a:r>
              <a:rPr lang="en-US" sz="1600" dirty="0" smtClean="0">
                <a:solidFill>
                  <a:prstClr val="black"/>
                </a:solidFill>
                <a:latin typeface="Calibri" charset="0"/>
              </a:rPr>
              <a:t>Features: Live Transcoding, Live Stream Record, DVR</a:t>
            </a:r>
          </a:p>
          <a:p>
            <a:pPr marL="285750" indent="-285750">
              <a:lnSpc>
                <a:spcPct val="150000"/>
              </a:lnSpc>
              <a:buFont typeface="Arial" charset="0"/>
              <a:buChar char="•"/>
            </a:pPr>
            <a:r>
              <a:rPr lang="en-US" sz="1600" dirty="0" smtClean="0">
                <a:solidFill>
                  <a:prstClr val="black"/>
                </a:solidFill>
                <a:latin typeface="Calibri" charset="0"/>
              </a:rPr>
              <a:t>Delivery </a:t>
            </a:r>
            <a:r>
              <a:rPr lang="en-US" sz="1600" dirty="0">
                <a:solidFill>
                  <a:prstClr val="black"/>
                </a:solidFill>
                <a:latin typeface="Calibri" charset="0"/>
              </a:rPr>
              <a:t>Capacity: Local and Worldwide</a:t>
            </a:r>
          </a:p>
        </p:txBody>
      </p:sp>
      <p:sp>
        <p:nvSpPr>
          <p:cNvPr id="111" name="Rectangle 32"/>
          <p:cNvSpPr>
            <a:spLocks/>
          </p:cNvSpPr>
          <p:nvPr/>
        </p:nvSpPr>
        <p:spPr bwMode="auto">
          <a:xfrm>
            <a:off x="1460090" y="2006745"/>
            <a:ext cx="36227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1080p</a:t>
            </a:r>
            <a:endParaRPr lang="en-US" sz="1100" dirty="0">
              <a:ea typeface="ＭＳ Ｐゴシック" charset="0"/>
              <a:cs typeface="ＭＳ Ｐゴシック" charset="0"/>
            </a:endParaRPr>
          </a:p>
        </p:txBody>
      </p:sp>
      <p:sp>
        <p:nvSpPr>
          <p:cNvPr id="112" name="Rectangle 32"/>
          <p:cNvSpPr>
            <a:spLocks/>
          </p:cNvSpPr>
          <p:nvPr/>
        </p:nvSpPr>
        <p:spPr bwMode="auto">
          <a:xfrm>
            <a:off x="1447203" y="2719153"/>
            <a:ext cx="362279" cy="1692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0" bIns="0" anchor="ctr">
            <a:spAutoFit/>
          </a:bodyPr>
          <a:lstStyle/>
          <a:p>
            <a:pPr algn="ctr"/>
            <a:r>
              <a:rPr lang="en-US" sz="1100" dirty="0" smtClean="0">
                <a:ea typeface="ＭＳ Ｐゴシック" charset="0"/>
                <a:cs typeface="ＭＳ Ｐゴシック" charset="0"/>
              </a:rPr>
              <a:t>1080p</a:t>
            </a:r>
            <a:endParaRPr lang="en-US" sz="1100" dirty="0">
              <a:ea typeface="ＭＳ Ｐゴシック" charset="0"/>
              <a:cs typeface="ＭＳ Ｐゴシック" charset="0"/>
            </a:endParaRPr>
          </a:p>
        </p:txBody>
      </p:sp>
      <p:pic>
        <p:nvPicPr>
          <p:cNvPr id="90" name="Picture 89"/>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566238" y="3186778"/>
            <a:ext cx="1410004" cy="279181"/>
          </a:xfrm>
          <a:prstGeom prst="rect">
            <a:avLst/>
          </a:prstGeom>
        </p:spPr>
      </p:pic>
      <p:pic>
        <p:nvPicPr>
          <p:cNvPr id="91" name="Picture 90"/>
          <p:cNvPicPr>
            <a:picLocks noChangeAspect="1"/>
          </p:cNvPicPr>
          <p:nvPr/>
        </p:nvPicPr>
        <p:blipFill>
          <a:blip r:embed="rId15">
            <a:duotone>
              <a:prstClr val="black"/>
              <a:schemeClr val="accent3">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92750" y="2870891"/>
            <a:ext cx="1015112" cy="338371"/>
          </a:xfrm>
          <a:prstGeom prst="rect">
            <a:avLst/>
          </a:prstGeom>
        </p:spPr>
      </p:pic>
      <p:pic>
        <p:nvPicPr>
          <p:cNvPr id="93" name="Picture 9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524337" y="2073279"/>
            <a:ext cx="1410004" cy="279181"/>
          </a:xfrm>
          <a:prstGeom prst="rect">
            <a:avLst/>
          </a:prstGeom>
        </p:spPr>
      </p:pic>
      <p:pic>
        <p:nvPicPr>
          <p:cNvPr id="94" name="Picture 93"/>
          <p:cNvPicPr>
            <a:picLocks noChangeAspect="1"/>
          </p:cNvPicPr>
          <p:nvPr/>
        </p:nvPicPr>
        <p:blipFill>
          <a:blip r:embed="rId15">
            <a:duotone>
              <a:prstClr val="black"/>
              <a:schemeClr val="accent3">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50849" y="1757392"/>
            <a:ext cx="1015112" cy="338371"/>
          </a:xfrm>
          <a:prstGeom prst="rect">
            <a:avLst/>
          </a:prstGeom>
        </p:spPr>
      </p:pic>
      <p:sp>
        <p:nvSpPr>
          <p:cNvPr id="103" name="Footer Placeholder 11"/>
          <p:cNvSpPr>
            <a:spLocks noGrp="1"/>
          </p:cNvSpPr>
          <p:nvPr>
            <p:ph type="ftr" sz="quarter" idx="11"/>
          </p:nvPr>
        </p:nvSpPr>
        <p:spPr>
          <a:xfrm>
            <a:off x="404828" y="6356350"/>
            <a:ext cx="4686153" cy="365125"/>
          </a:xfrm>
        </p:spPr>
        <p:txBody>
          <a:bodyPr/>
          <a:lstStyle/>
          <a:p>
            <a:r>
              <a:rPr lang="en-US" dirty="0" smtClean="0">
                <a:latin typeface="Arial" charset="0"/>
                <a:ea typeface="Arial" charset="0"/>
                <a:cs typeface="Arial" charset="0"/>
              </a:rPr>
              <a:t>© 2017 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776650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p:cNvSpPr>
            <a:spLocks noGrp="1"/>
          </p:cNvSpPr>
          <p:nvPr>
            <p:ph type="ftr" sz="quarter" idx="11"/>
          </p:nvPr>
        </p:nvSpPr>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
        <p:nvSpPr>
          <p:cNvPr id="23" name="Subtitle 15"/>
          <p:cNvSpPr txBox="1">
            <a:spLocks/>
          </p:cNvSpPr>
          <p:nvPr/>
        </p:nvSpPr>
        <p:spPr>
          <a:xfrm>
            <a:off x="632345" y="4845980"/>
            <a:ext cx="3445240" cy="110215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dirty="0" smtClean="0">
                <a:solidFill>
                  <a:srgbClr val="5A5D5F"/>
                </a:solidFill>
                <a:latin typeface="Arial" charset="0"/>
                <a:ea typeface="Arial" charset="0"/>
                <a:cs typeface="Arial" charset="0"/>
              </a:rPr>
              <a:t>Senior Product Manager</a:t>
            </a:r>
            <a:br>
              <a:rPr lang="en-US" sz="1200"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Server Technologies</a:t>
            </a:r>
          </a:p>
        </p:txBody>
      </p:sp>
      <p:sp>
        <p:nvSpPr>
          <p:cNvPr id="25" name="Text Placeholder 17"/>
          <p:cNvSpPr txBox="1">
            <a:spLocks/>
          </p:cNvSpPr>
          <p:nvPr/>
        </p:nvSpPr>
        <p:spPr>
          <a:xfrm>
            <a:off x="632085" y="1698833"/>
            <a:ext cx="3444875" cy="6515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rgbClr val="5A5D5F"/>
                </a:solidFill>
                <a:latin typeface="Arial" charset="0"/>
                <a:ea typeface="Arial" charset="0"/>
                <a:cs typeface="Arial" charset="0"/>
              </a:rPr>
              <a:t>Jamie Sherry</a:t>
            </a:r>
            <a:endParaRPr lang="en-US" sz="2400" b="1" dirty="0">
              <a:solidFill>
                <a:srgbClr val="5A5D5F"/>
              </a:solidFill>
              <a:latin typeface="Arial" charset="0"/>
              <a:ea typeface="Arial" charset="0"/>
              <a:cs typeface="Arial" charset="0"/>
            </a:endParaRPr>
          </a:p>
        </p:txBody>
      </p:sp>
      <p:sp>
        <p:nvSpPr>
          <p:cNvPr id="30" name="Text Placeholder 22"/>
          <p:cNvSpPr txBox="1">
            <a:spLocks/>
          </p:cNvSpPr>
          <p:nvPr/>
        </p:nvSpPr>
        <p:spPr>
          <a:xfrm>
            <a:off x="4451459" y="1698833"/>
            <a:ext cx="3444875" cy="6515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rgbClr val="5A5D5F"/>
                </a:solidFill>
                <a:latin typeface="Arial" charset="0"/>
                <a:ea typeface="Arial" charset="0"/>
                <a:cs typeface="Arial" charset="0"/>
              </a:rPr>
              <a:t>Will Waters</a:t>
            </a:r>
            <a:endParaRPr lang="en-US" sz="2400" b="1" dirty="0">
              <a:solidFill>
                <a:srgbClr val="5A5D5F"/>
              </a:solidFill>
              <a:latin typeface="Arial" charset="0"/>
              <a:ea typeface="Arial" charset="0"/>
              <a:cs typeface="Arial" charset="0"/>
            </a:endParaRPr>
          </a:p>
        </p:txBody>
      </p:sp>
      <p:sp>
        <p:nvSpPr>
          <p:cNvPr id="31" name="Text Placeholder 23"/>
          <p:cNvSpPr txBox="1">
            <a:spLocks/>
          </p:cNvSpPr>
          <p:nvPr/>
        </p:nvSpPr>
        <p:spPr>
          <a:xfrm>
            <a:off x="4451064" y="4861908"/>
            <a:ext cx="3444875" cy="11017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dirty="0" smtClean="0">
                <a:solidFill>
                  <a:srgbClr val="5A5D5F"/>
                </a:solidFill>
                <a:latin typeface="Arial" charset="0"/>
                <a:ea typeface="Arial" charset="0"/>
                <a:cs typeface="Arial" charset="0"/>
              </a:rPr>
              <a:t>Director of Product Marketing, Sales Enablement &amp; Professional Workflow Team</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469" y="2350409"/>
            <a:ext cx="2428336" cy="2428336"/>
          </a:xfrm>
          <a:prstGeom prst="rect">
            <a:avLst/>
          </a:prstGeom>
        </p:spPr>
      </p:pic>
      <p:pic>
        <p:nvPicPr>
          <p:cNvPr id="15" name="Picture 14" descr="newtek.logo.png"/>
          <p:cNvPicPr>
            <a:picLocks noChangeAspect="1"/>
          </p:cNvPicPr>
          <p:nvPr/>
        </p:nvPicPr>
        <p:blipFill rotWithShape="1">
          <a:blip r:embed="rId4">
            <a:extLst>
              <a:ext uri="{28A0092B-C50C-407E-A947-70E740481C1C}">
                <a14:useLocalDpi xmlns:a14="http://schemas.microsoft.com/office/drawing/2010/main" val="0"/>
              </a:ext>
            </a:extLst>
          </a:blip>
          <a:srcRect t="17354" b="19854"/>
          <a:stretch/>
        </p:blipFill>
        <p:spPr>
          <a:xfrm>
            <a:off x="4556469" y="5314949"/>
            <a:ext cx="1768105" cy="504825"/>
          </a:xfrm>
          <a:prstGeom prst="rect">
            <a:avLst/>
          </a:prstGeom>
        </p:spPr>
      </p:pic>
      <p:pic>
        <p:nvPicPr>
          <p:cNvPr id="18" name="Picture 17"/>
          <p:cNvPicPr>
            <a:picLocks/>
          </p:cNvPicPr>
          <p:nvPr/>
        </p:nvPicPr>
        <p:blipFill>
          <a:blip r:embed="rId5"/>
          <a:stretch>
            <a:fillRect/>
          </a:stretch>
        </p:blipFill>
        <p:spPr>
          <a:xfrm>
            <a:off x="632085" y="5337208"/>
            <a:ext cx="1522242" cy="444750"/>
          </a:xfrm>
          <a:prstGeom prst="rect">
            <a:avLst/>
          </a:prstGeom>
        </p:spPr>
      </p:pic>
      <p:sp>
        <p:nvSpPr>
          <p:cNvPr id="20" name="Text Placeholder 19"/>
          <p:cNvSpPr txBox="1">
            <a:spLocks/>
          </p:cNvSpPr>
          <p:nvPr/>
        </p:nvSpPr>
        <p:spPr>
          <a:xfrm>
            <a:off x="8631947" y="1698833"/>
            <a:ext cx="3444875" cy="651576"/>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400" b="1" dirty="0" smtClean="0">
                <a:solidFill>
                  <a:srgbClr val="5A5D5F"/>
                </a:solidFill>
                <a:latin typeface="Arial" charset="0"/>
                <a:ea typeface="Arial" charset="0"/>
                <a:cs typeface="Arial" charset="0"/>
              </a:rPr>
              <a:t>Ryan Jespersen</a:t>
            </a:r>
            <a:endParaRPr lang="en-US" sz="2400" b="1" dirty="0">
              <a:solidFill>
                <a:srgbClr val="5A5D5F"/>
              </a:solidFill>
              <a:latin typeface="Arial" charset="0"/>
              <a:ea typeface="Arial" charset="0"/>
              <a:cs typeface="Arial" charset="0"/>
            </a:endParaRPr>
          </a:p>
        </p:txBody>
      </p:sp>
      <p:sp>
        <p:nvSpPr>
          <p:cNvPr id="21" name="Text Placeholder 20"/>
          <p:cNvSpPr txBox="1">
            <a:spLocks/>
          </p:cNvSpPr>
          <p:nvPr/>
        </p:nvSpPr>
        <p:spPr>
          <a:xfrm>
            <a:off x="8552971" y="4850710"/>
            <a:ext cx="3444875" cy="110172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1200" dirty="0" smtClean="0">
                <a:solidFill>
                  <a:srgbClr val="5A5D5F"/>
                </a:solidFill>
                <a:latin typeface="Arial" charset="0"/>
                <a:ea typeface="Arial" charset="0"/>
                <a:cs typeface="Arial" charset="0"/>
              </a:rPr>
              <a:t>Regional Manager</a:t>
            </a:r>
            <a:br>
              <a:rPr lang="en-US" sz="1200" dirty="0" smtClean="0">
                <a:solidFill>
                  <a:srgbClr val="5A5D5F"/>
                </a:solidFill>
                <a:latin typeface="Arial" charset="0"/>
                <a:ea typeface="Arial" charset="0"/>
                <a:cs typeface="Arial" charset="0"/>
              </a:rPr>
            </a:br>
            <a:r>
              <a:rPr lang="en-US" sz="1200" dirty="0" smtClean="0">
                <a:solidFill>
                  <a:srgbClr val="5A5D5F"/>
                </a:solidFill>
                <a:latin typeface="Arial" charset="0"/>
                <a:ea typeface="Arial" charset="0"/>
                <a:cs typeface="Arial" charset="0"/>
              </a:rPr>
              <a:t>Europe, Middle East and Africa</a:t>
            </a:r>
          </a:p>
        </p:txBody>
      </p:sp>
      <p:pic>
        <p:nvPicPr>
          <p:cNvPr id="22" name="Picture 2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31552" y="2350409"/>
            <a:ext cx="2412408" cy="2412408"/>
          </a:xfrm>
          <a:prstGeom prst="rect">
            <a:avLst/>
          </a:prstGeom>
        </p:spPr>
      </p:pic>
      <p:pic>
        <p:nvPicPr>
          <p:cNvPr id="24" name="Picture 23"/>
          <p:cNvPicPr>
            <a:picLocks/>
          </p:cNvPicPr>
          <p:nvPr/>
        </p:nvPicPr>
        <p:blipFill>
          <a:blip r:embed="rId5"/>
          <a:stretch>
            <a:fillRect/>
          </a:stretch>
        </p:blipFill>
        <p:spPr>
          <a:xfrm>
            <a:off x="8609726" y="5344986"/>
            <a:ext cx="1522242" cy="444750"/>
          </a:xfrm>
          <a:prstGeom prst="rect">
            <a:avLst/>
          </a:prstGeom>
        </p:spPr>
      </p:pic>
      <p:pic>
        <p:nvPicPr>
          <p:cNvPr id="17" name="Picture 16"/>
          <p:cNvPicPr>
            <a:picLocks noChangeAspect="1"/>
          </p:cNvPicPr>
          <p:nvPr/>
        </p:nvPicPr>
        <p:blipFill rotWithShape="1">
          <a:blip r:embed="rId7">
            <a:extLst>
              <a:ext uri="{28A0092B-C50C-407E-A947-70E740481C1C}">
                <a14:useLocalDpi xmlns:a14="http://schemas.microsoft.com/office/drawing/2010/main" val="0"/>
              </a:ext>
            </a:extLst>
          </a:blip>
          <a:srcRect t="7894" b="22166"/>
          <a:stretch/>
        </p:blipFill>
        <p:spPr>
          <a:xfrm>
            <a:off x="631951" y="2350410"/>
            <a:ext cx="2235606" cy="2412408"/>
          </a:xfrm>
          <a:prstGeom prst="rect">
            <a:avLst/>
          </a:prstGeom>
        </p:spPr>
      </p:pic>
    </p:spTree>
    <p:extLst>
      <p:ext uri="{BB962C8B-B14F-4D97-AF65-F5344CB8AC3E}">
        <p14:creationId xmlns:p14="http://schemas.microsoft.com/office/powerpoint/2010/main" val="1126766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Demonstration: </a:t>
            </a:r>
            <a:r>
              <a:rPr lang="en-US" dirty="0" err="1" smtClean="0"/>
              <a:t>MediaDS</a:t>
            </a:r>
            <a:endParaRPr lang="en-US" dirty="0"/>
          </a:p>
        </p:txBody>
      </p:sp>
      <p:sp>
        <p:nvSpPr>
          <p:cNvPr id="4" name="Subtitle 3"/>
          <p:cNvSpPr>
            <a:spLocks noGrp="1"/>
          </p:cNvSpPr>
          <p:nvPr>
            <p:ph type="subTitle" idx="1"/>
          </p:nvPr>
        </p:nvSpPr>
        <p:spPr/>
        <p:txBody>
          <a:bodyPr/>
          <a:lstStyle/>
          <a:p>
            <a:r>
              <a:rPr lang="en-US" dirty="0" smtClean="0"/>
              <a:t>Ryan Jespersen</a:t>
            </a:r>
            <a:endParaRPr lang="en-US" dirty="0"/>
          </a:p>
        </p:txBody>
      </p:sp>
      <p:sp>
        <p:nvSpPr>
          <p:cNvPr id="5"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4231472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Demonstration: </a:t>
            </a:r>
            <a:r>
              <a:rPr lang="en-US" dirty="0" err="1" smtClean="0"/>
              <a:t>MediaDS</a:t>
            </a:r>
            <a:endParaRPr lang="en-US" dirty="0"/>
          </a:p>
        </p:txBody>
      </p:sp>
      <p:sp>
        <p:nvSpPr>
          <p:cNvPr id="4" name="Subtitle 3"/>
          <p:cNvSpPr>
            <a:spLocks noGrp="1"/>
          </p:cNvSpPr>
          <p:nvPr>
            <p:ph type="subTitle" idx="1"/>
          </p:nvPr>
        </p:nvSpPr>
        <p:spPr/>
        <p:txBody>
          <a:bodyPr/>
          <a:lstStyle/>
          <a:p>
            <a:r>
              <a:rPr lang="en-US" dirty="0" smtClean="0"/>
              <a:t>Ryan Jespersen</a:t>
            </a:r>
            <a:endParaRPr lang="en-US" dirty="0"/>
          </a:p>
        </p:txBody>
      </p:sp>
      <p:sp>
        <p:nvSpPr>
          <p:cNvPr id="3" name="Footer Placeholder 2"/>
          <p:cNvSpPr>
            <a:spLocks noGrp="1"/>
          </p:cNvSpPr>
          <p:nvPr>
            <p:ph type="ftr" sz="quarter" idx="11"/>
          </p:nvPr>
        </p:nvSpPr>
        <p:spPr/>
        <p:txBody>
          <a:bodyPr/>
          <a:lstStyle/>
          <a:p>
            <a:r>
              <a:rPr lang="en-US" smtClean="0">
                <a:latin typeface="Arial" charset="0"/>
                <a:ea typeface="Arial" charset="0"/>
                <a:cs typeface="Arial" charset="0"/>
              </a:rPr>
              <a:t>© 2015 Wowza Media Systems, LLC. All rights reserved. Confidential &amp; Proprietary.</a:t>
            </a:r>
            <a:endParaRPr lang="en-US" dirty="0">
              <a:latin typeface="Arial" charset="0"/>
              <a:ea typeface="Arial" charset="0"/>
              <a:cs typeface="Arial"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23040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err="1" smtClean="0"/>
              <a:t>MediaDS</a:t>
            </a:r>
            <a:r>
              <a:rPr lang="en-US" dirty="0" smtClean="0"/>
              <a:t> </a:t>
            </a:r>
            <a:r>
              <a:rPr lang="en-US" dirty="0" smtClean="0"/>
              <a:t>Comparison Chart</a:t>
            </a:r>
            <a:endParaRPr lang="en-US" dirty="0"/>
          </a:p>
        </p:txBody>
      </p:sp>
      <p:sp>
        <p:nvSpPr>
          <p:cNvPr id="4" name="Footer Placeholder 3"/>
          <p:cNvSpPr>
            <a:spLocks noGrp="1"/>
          </p:cNvSpPr>
          <p:nvPr>
            <p:ph type="ftr" sz="quarter" idx="11"/>
          </p:nvPr>
        </p:nvSpPr>
        <p:spPr/>
        <p:txBody>
          <a:bodyPr/>
          <a:lstStyle/>
          <a:p>
            <a:r>
              <a:rPr lang="en-US" smtClean="0">
                <a:latin typeface="Arial" charset="0"/>
                <a:ea typeface="Arial" charset="0"/>
                <a:cs typeface="Arial" charset="0"/>
              </a:rPr>
              <a:t>© 2015 Wowza Media Systems, LLC. All rights reserved. Confidential &amp; Proprietary.</a:t>
            </a:r>
            <a:endParaRPr lang="en-US" dirty="0">
              <a:latin typeface="Arial" charset="0"/>
              <a:ea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315245910"/>
              </p:ext>
            </p:extLst>
          </p:nvPr>
        </p:nvGraphicFramePr>
        <p:xfrm>
          <a:off x="632085" y="893732"/>
          <a:ext cx="10968036" cy="5400040"/>
        </p:xfrm>
        <a:graphic>
          <a:graphicData uri="http://schemas.openxmlformats.org/drawingml/2006/table">
            <a:tbl>
              <a:tblPr firstRow="1" bandRow="1">
                <a:tableStyleId>{EB9631B5-78F2-41C9-869B-9F39066F8104}</a:tableStyleId>
              </a:tblPr>
              <a:tblGrid>
                <a:gridCol w="1962260"/>
                <a:gridCol w="3785191"/>
                <a:gridCol w="1605516"/>
                <a:gridCol w="3615069"/>
              </a:tblGrid>
              <a:tr h="370840">
                <a:tc>
                  <a:txBody>
                    <a:bodyPr/>
                    <a:lstStyle/>
                    <a:p>
                      <a:r>
                        <a:rPr lang="en-US" sz="1600" dirty="0" smtClean="0"/>
                        <a:t>Function</a:t>
                      </a:r>
                      <a:endParaRPr lang="en-US" sz="1600"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8301"/>
                    </a:solidFill>
                  </a:tcPr>
                </a:tc>
                <a:tc>
                  <a:txBody>
                    <a:bodyPr/>
                    <a:lstStyle/>
                    <a:p>
                      <a:r>
                        <a:rPr lang="en-US" sz="1600" dirty="0" smtClean="0"/>
                        <a:t>Device</a:t>
                      </a:r>
                      <a:endParaRPr lang="en-US" sz="1600" dirty="0"/>
                    </a:p>
                  </a:txBody>
                  <a:tcPr>
                    <a:lnT w="12700" cap="flat" cmpd="sng" algn="ctr">
                      <a:solidFill>
                        <a:schemeClr val="tx1"/>
                      </a:solidFill>
                      <a:prstDash val="solid"/>
                      <a:round/>
                      <a:headEnd type="none" w="med" len="med"/>
                      <a:tailEnd type="none" w="med" len="med"/>
                    </a:lnT>
                    <a:solidFill>
                      <a:srgbClr val="FF8301"/>
                    </a:solidFill>
                  </a:tcPr>
                </a:tc>
                <a:tc>
                  <a:txBody>
                    <a:bodyPr/>
                    <a:lstStyle/>
                    <a:p>
                      <a:r>
                        <a:rPr lang="en-US" sz="1600" dirty="0" smtClean="0"/>
                        <a:t>Approximate</a:t>
                      </a:r>
                      <a:r>
                        <a:rPr lang="en-US" sz="1600" baseline="0" dirty="0" smtClean="0"/>
                        <a:t> Cost</a:t>
                      </a:r>
                      <a:endParaRPr lang="en-US" sz="1600" dirty="0"/>
                    </a:p>
                  </a:txBody>
                  <a:tcPr>
                    <a:lnT w="12700" cap="flat" cmpd="sng" algn="ctr">
                      <a:solidFill>
                        <a:schemeClr val="tx1"/>
                      </a:solidFill>
                      <a:prstDash val="solid"/>
                      <a:round/>
                      <a:headEnd type="none" w="med" len="med"/>
                      <a:tailEnd type="none" w="med" len="med"/>
                    </a:lnT>
                    <a:solidFill>
                      <a:srgbClr val="FF8301"/>
                    </a:solidFill>
                  </a:tcPr>
                </a:tc>
                <a:tc>
                  <a:txBody>
                    <a:bodyPr/>
                    <a:lstStyle/>
                    <a:p>
                      <a:r>
                        <a:rPr lang="en-US" sz="1600" dirty="0" smtClean="0"/>
                        <a:t>Notes</a:t>
                      </a:r>
                      <a:endParaRPr lang="en-US" sz="1600" dirty="0"/>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8301"/>
                    </a:solidFill>
                  </a:tcPr>
                </a:tc>
              </a:tr>
              <a:tr h="370840">
                <a:tc>
                  <a:txBody>
                    <a:bodyPr/>
                    <a:lstStyle/>
                    <a:p>
                      <a:r>
                        <a:rPr lang="en-US" sz="1600" dirty="0" smtClean="0"/>
                        <a:t>Encoding</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Purpose</a:t>
                      </a:r>
                      <a:r>
                        <a:rPr lang="en-US" sz="1600" baseline="0" dirty="0" smtClean="0"/>
                        <a:t> built encoders (x4)</a:t>
                      </a:r>
                      <a:endParaRPr lang="en-US" sz="1600" dirty="0"/>
                    </a:p>
                  </a:txBody>
                  <a:tcPr/>
                </a:tc>
                <a:tc>
                  <a:txBody>
                    <a:bodyPr/>
                    <a:lstStyle/>
                    <a:p>
                      <a:pPr algn="ctr"/>
                      <a:r>
                        <a:rPr lang="en-US" sz="1600" dirty="0" smtClean="0"/>
                        <a:t>$10,000</a:t>
                      </a:r>
                      <a:endParaRPr lang="en-US" sz="1600" dirty="0"/>
                    </a:p>
                  </a:txBody>
                  <a:tcPr/>
                </a:tc>
                <a:tc>
                  <a:txBody>
                    <a:bodyPr/>
                    <a:lstStyle/>
                    <a:p>
                      <a:r>
                        <a:rPr lang="en-US" sz="1600" dirty="0" smtClean="0"/>
                        <a:t>$500</a:t>
                      </a:r>
                      <a:r>
                        <a:rPr lang="en-US" sz="1600" baseline="0" dirty="0" smtClean="0"/>
                        <a:t> to $5,000 per channel</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Streaming</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Wowza Streaming Engine</a:t>
                      </a:r>
                      <a:endParaRPr lang="en-US" sz="1600" dirty="0"/>
                    </a:p>
                  </a:txBody>
                  <a:tcPr/>
                </a:tc>
                <a:tc>
                  <a:txBody>
                    <a:bodyPr/>
                    <a:lstStyle/>
                    <a:p>
                      <a:pPr algn="ctr"/>
                      <a:r>
                        <a:rPr lang="en-US" sz="1600" dirty="0" smtClean="0"/>
                        <a:t>$1,995</a:t>
                      </a:r>
                      <a:endParaRPr lang="en-US" sz="1600" dirty="0"/>
                    </a:p>
                  </a:txBody>
                  <a:tcPr/>
                </a:tc>
                <a:tc>
                  <a:txBody>
                    <a:bodyPr/>
                    <a:lstStyle/>
                    <a:p>
                      <a:r>
                        <a:rPr lang="en-US" sz="1600" dirty="0" smtClean="0"/>
                        <a:t>Perpetual License</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Servers</a:t>
                      </a:r>
                    </a:p>
                  </a:txBody>
                  <a:tcPr>
                    <a:lnL w="12700" cap="flat" cmpd="sng" algn="ctr">
                      <a:solidFill>
                        <a:schemeClr val="tx1"/>
                      </a:solidFill>
                      <a:prstDash val="solid"/>
                      <a:round/>
                      <a:headEnd type="none" w="med" len="med"/>
                      <a:tailEnd type="none" w="med" len="med"/>
                    </a:lnL>
                  </a:tcPr>
                </a:tc>
                <a:tc>
                  <a:txBody>
                    <a:bodyPr/>
                    <a:lstStyle/>
                    <a:p>
                      <a:r>
                        <a:rPr lang="en-US" sz="1600" dirty="0" smtClean="0"/>
                        <a:t>Servers </a:t>
                      </a:r>
                      <a:r>
                        <a:rPr lang="en-US" sz="1600" dirty="0" smtClean="0"/>
                        <a:t>and</a:t>
                      </a:r>
                      <a:r>
                        <a:rPr lang="en-US" sz="1600" baseline="0" dirty="0" smtClean="0"/>
                        <a:t> </a:t>
                      </a:r>
                      <a:r>
                        <a:rPr lang="en-US" sz="1600" dirty="0" smtClean="0"/>
                        <a:t>Infrastructure</a:t>
                      </a:r>
                      <a:endParaRPr lang="en-US" sz="1600" dirty="0"/>
                    </a:p>
                  </a:txBody>
                  <a:tcPr/>
                </a:tc>
                <a:tc>
                  <a:txBody>
                    <a:bodyPr/>
                    <a:lstStyle/>
                    <a:p>
                      <a:pPr algn="ctr"/>
                      <a:r>
                        <a:rPr lang="en-US" sz="1600" dirty="0" smtClean="0"/>
                        <a:t>$1,500</a:t>
                      </a:r>
                      <a:endParaRPr lang="en-US" sz="1600" dirty="0"/>
                    </a:p>
                  </a:txBody>
                  <a:tcPr/>
                </a:tc>
                <a:tc>
                  <a:txBody>
                    <a:bodyPr/>
                    <a:lstStyle/>
                    <a:p>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Monitoring</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err="1" smtClean="0"/>
                        <a:t>Multiviewer</a:t>
                      </a:r>
                      <a:endParaRPr lang="en-US" sz="1600" dirty="0"/>
                    </a:p>
                  </a:txBody>
                  <a:tcPr/>
                </a:tc>
                <a:tc>
                  <a:txBody>
                    <a:bodyPr/>
                    <a:lstStyle/>
                    <a:p>
                      <a:pPr algn="ctr"/>
                      <a:r>
                        <a:rPr lang="en-US" sz="1600" dirty="0" smtClean="0"/>
                        <a:t>$495</a:t>
                      </a:r>
                      <a:endParaRPr lang="en-US" sz="1600" dirty="0"/>
                    </a:p>
                  </a:txBody>
                  <a:tcPr/>
                </a:tc>
                <a:tc>
                  <a:txBody>
                    <a:bodyPr/>
                    <a:lstStyle/>
                    <a:p>
                      <a:r>
                        <a:rPr lang="en-US" sz="1600" dirty="0" smtClean="0"/>
                        <a:t>Such</a:t>
                      </a:r>
                      <a:r>
                        <a:rPr lang="en-US" sz="1600" baseline="0" dirty="0" smtClean="0"/>
                        <a:t> as a BMD Multiview 4</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SDI</a:t>
                      </a:r>
                      <a:r>
                        <a:rPr lang="en-US" sz="1600" baseline="0" dirty="0" smtClean="0"/>
                        <a:t> I/O</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3G-SDI</a:t>
                      </a:r>
                      <a:r>
                        <a:rPr lang="en-US" sz="1600" baseline="0" dirty="0" smtClean="0"/>
                        <a:t> capture cards (x4)</a:t>
                      </a:r>
                      <a:endParaRPr lang="en-US" sz="1600" dirty="0"/>
                    </a:p>
                  </a:txBody>
                  <a:tcPr/>
                </a:tc>
                <a:tc>
                  <a:txBody>
                    <a:bodyPr/>
                    <a:lstStyle/>
                    <a:p>
                      <a:pPr algn="ctr"/>
                      <a:r>
                        <a:rPr lang="en-US" sz="1600" dirty="0" smtClean="0"/>
                        <a:t>$1,000</a:t>
                      </a:r>
                      <a:endParaRPr lang="en-US" sz="1600" dirty="0"/>
                    </a:p>
                  </a:txBody>
                  <a:tcPr/>
                </a:tc>
                <a:tc>
                  <a:txBody>
                    <a:bodyPr/>
                    <a:lstStyle/>
                    <a:p>
                      <a:r>
                        <a:rPr lang="en-US" sz="1600" dirty="0" smtClean="0"/>
                        <a:t>$495</a:t>
                      </a:r>
                      <a:r>
                        <a:rPr lang="en-US" sz="1600" baseline="0" dirty="0" smtClean="0"/>
                        <a:t> to $2,200</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NDI I/O</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NewTek</a:t>
                      </a:r>
                      <a:r>
                        <a:rPr lang="en-US" sz="1600" baseline="0" dirty="0" smtClean="0"/>
                        <a:t> Connect Pro / Connect Spark</a:t>
                      </a:r>
                      <a:endParaRPr lang="en-US" sz="1600" dirty="0"/>
                    </a:p>
                  </a:txBody>
                  <a:tcPr/>
                </a:tc>
                <a:tc>
                  <a:txBody>
                    <a:bodyPr/>
                    <a:lstStyle/>
                    <a:p>
                      <a:pPr algn="ctr"/>
                      <a:r>
                        <a:rPr lang="en-US" sz="1600" dirty="0" smtClean="0"/>
                        <a:t>$2,000</a:t>
                      </a:r>
                      <a:endParaRPr lang="en-US" sz="1600" dirty="0"/>
                    </a:p>
                  </a:txBody>
                  <a:tcPr/>
                </a:tc>
                <a:tc>
                  <a:txBody>
                    <a:bodyPr/>
                    <a:lstStyle/>
                    <a:p>
                      <a:r>
                        <a:rPr lang="en-US" sz="1600" baseline="0" dirty="0" smtClean="0"/>
                        <a:t>$</a:t>
                      </a:r>
                      <a:r>
                        <a:rPr lang="en-US" sz="1600" baseline="0" dirty="0" smtClean="0"/>
                        <a:t>2,000 </a:t>
                      </a:r>
                      <a:r>
                        <a:rPr lang="en-US" sz="1600" baseline="0" dirty="0" smtClean="0"/>
                        <a:t>to </a:t>
                      </a:r>
                      <a:r>
                        <a:rPr lang="en-US" sz="1600" baseline="0" dirty="0" smtClean="0"/>
                        <a:t>$</a:t>
                      </a:r>
                      <a:r>
                        <a:rPr lang="en-US" sz="1600" baseline="0" dirty="0" smtClean="0"/>
                        <a:t>6,000 for </a:t>
                      </a:r>
                      <a:r>
                        <a:rPr lang="en-US" sz="1600" dirty="0" smtClean="0"/>
                        <a:t>4 SDI channels </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Audio I/O</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XLR interface</a:t>
                      </a:r>
                      <a:r>
                        <a:rPr lang="en-US" sz="1600" baseline="0" dirty="0" smtClean="0"/>
                        <a:t> card, ¼” interface card</a:t>
                      </a:r>
                      <a:endParaRPr lang="en-US" sz="1600" dirty="0"/>
                    </a:p>
                  </a:txBody>
                  <a:tcPr/>
                </a:tc>
                <a:tc>
                  <a:txBody>
                    <a:bodyPr/>
                    <a:lstStyle/>
                    <a:p>
                      <a:pPr algn="ctr"/>
                      <a:r>
                        <a:rPr lang="en-US" sz="1600" dirty="0" smtClean="0"/>
                        <a:t>In NDI I/O</a:t>
                      </a:r>
                      <a:endParaRPr lang="en-US" sz="1600" dirty="0"/>
                    </a:p>
                  </a:txBody>
                  <a:tcPr/>
                </a:tc>
                <a:tc>
                  <a:txBody>
                    <a:bodyPr/>
                    <a:lstStyle/>
                    <a:p>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Signal Monitoring</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Waveform</a:t>
                      </a:r>
                      <a:r>
                        <a:rPr lang="en-US" sz="1600" baseline="0" dirty="0" smtClean="0"/>
                        <a:t> / </a:t>
                      </a:r>
                      <a:r>
                        <a:rPr lang="en-US" sz="1600" baseline="0" dirty="0" err="1" smtClean="0"/>
                        <a:t>Vectorscope</a:t>
                      </a:r>
                      <a:endParaRPr lang="en-US" sz="1600" dirty="0"/>
                    </a:p>
                  </a:txBody>
                  <a:tcPr/>
                </a:tc>
                <a:tc>
                  <a:txBody>
                    <a:bodyPr/>
                    <a:lstStyle/>
                    <a:p>
                      <a:pPr algn="ctr"/>
                      <a:r>
                        <a:rPr lang="en-US" sz="1600" dirty="0" smtClean="0"/>
                        <a:t>$5,000</a:t>
                      </a:r>
                      <a:endParaRPr lang="en-US" sz="1600" dirty="0"/>
                    </a:p>
                  </a:txBody>
                  <a:tcPr/>
                </a:tc>
                <a:tc>
                  <a:txBody>
                    <a:bodyPr/>
                    <a:lstStyle/>
                    <a:p>
                      <a:r>
                        <a:rPr lang="en-US" sz="1600" dirty="0" smtClean="0"/>
                        <a:t>$600 to $10,000 between h/w</a:t>
                      </a:r>
                      <a:r>
                        <a:rPr lang="en-US" sz="1600" baseline="0" dirty="0" smtClean="0"/>
                        <a:t> &amp; s/w</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Video Tools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Color Correction Device(s)</a:t>
                      </a:r>
                      <a:endParaRPr lang="en-US" sz="1600" dirty="0"/>
                    </a:p>
                  </a:txBody>
                  <a:tcPr/>
                </a:tc>
                <a:tc>
                  <a:txBody>
                    <a:bodyPr/>
                    <a:lstStyle/>
                    <a:p>
                      <a:pPr algn="ctr"/>
                      <a:r>
                        <a:rPr lang="en-US" sz="1600" dirty="0" smtClean="0"/>
                        <a:t>N/A</a:t>
                      </a:r>
                      <a:endParaRPr lang="en-US" sz="1600" dirty="0"/>
                    </a:p>
                  </a:txBody>
                  <a:tcPr/>
                </a:tc>
                <a:tc>
                  <a:txBody>
                    <a:bodyPr/>
                    <a:lstStyle/>
                    <a:p>
                      <a:r>
                        <a:rPr lang="en-US" sz="1600" dirty="0" smtClean="0"/>
                        <a:t>Only available </a:t>
                      </a:r>
                      <a:r>
                        <a:rPr lang="en-US" sz="1600" dirty="0" smtClean="0"/>
                        <a:t>in-camera</a:t>
                      </a:r>
                      <a:r>
                        <a:rPr lang="en-US" sz="1600" baseline="0" dirty="0" smtClean="0"/>
                        <a:t> </a:t>
                      </a:r>
                      <a:r>
                        <a:rPr lang="en-US" sz="1600" baseline="0" dirty="0" smtClean="0"/>
                        <a:t>or </a:t>
                      </a:r>
                      <a:r>
                        <a:rPr lang="en-US" sz="1600" baseline="0" dirty="0" smtClean="0"/>
                        <a:t>post-prod</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Audio Tools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Audio Digital Signal Processing</a:t>
                      </a:r>
                      <a:endParaRPr lang="en-US" sz="1600" dirty="0"/>
                    </a:p>
                  </a:txBody>
                  <a:tcPr/>
                </a:tc>
                <a:tc>
                  <a:txBody>
                    <a:bodyPr/>
                    <a:lstStyle/>
                    <a:p>
                      <a:pPr algn="ctr"/>
                      <a:r>
                        <a:rPr lang="en-US" sz="1600" dirty="0" smtClean="0"/>
                        <a:t>$350</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$40 to $600 for dedicated sound card</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Player</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3</a:t>
                      </a:r>
                      <a:r>
                        <a:rPr lang="en-US" sz="1600" baseline="30000" dirty="0" smtClean="0"/>
                        <a:t>rd</a:t>
                      </a:r>
                      <a:r>
                        <a:rPr lang="en-US" sz="1600" baseline="0" dirty="0" smtClean="0"/>
                        <a:t> Party Player(s)</a:t>
                      </a:r>
                      <a:endParaRPr lang="en-US" sz="1600" dirty="0"/>
                    </a:p>
                  </a:txBody>
                  <a:tcPr/>
                </a:tc>
                <a:tc>
                  <a:txBody>
                    <a:bodyPr/>
                    <a:lstStyle/>
                    <a:p>
                      <a:pPr algn="ctr"/>
                      <a:r>
                        <a:rPr lang="en-US" sz="1600" dirty="0" smtClean="0"/>
                        <a:t>N/A</a:t>
                      </a:r>
                      <a:endParaRPr lang="en-US" sz="1600" dirty="0"/>
                    </a:p>
                  </a:txBody>
                  <a:tcPr/>
                </a:tc>
                <a:tc>
                  <a:txBody>
                    <a:bodyPr/>
                    <a:lstStyle/>
                    <a:p>
                      <a:r>
                        <a:rPr lang="en-US" sz="1600" dirty="0" smtClean="0"/>
                        <a:t>Open </a:t>
                      </a:r>
                      <a:r>
                        <a:rPr lang="en-US" sz="1600" dirty="0" smtClean="0"/>
                        <a:t>source</a:t>
                      </a:r>
                      <a:r>
                        <a:rPr lang="en-US" sz="1600" dirty="0" smtClean="0"/>
                        <a:t>, consider TCO</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r>
                        <a:rPr lang="en-US" sz="1600" dirty="0" smtClean="0"/>
                        <a:t>Webpages</a:t>
                      </a:r>
                      <a:endParaRPr lang="en-US" sz="1600" dirty="0"/>
                    </a:p>
                  </a:txBody>
                  <a:tcPr>
                    <a:lnL w="12700" cap="flat" cmpd="sng" algn="ctr">
                      <a:solidFill>
                        <a:schemeClr val="tx1"/>
                      </a:solidFill>
                      <a:prstDash val="solid"/>
                      <a:round/>
                      <a:headEnd type="none" w="med" len="med"/>
                      <a:tailEnd type="none" w="med" len="med"/>
                    </a:lnL>
                  </a:tcPr>
                </a:tc>
                <a:tc>
                  <a:txBody>
                    <a:bodyPr/>
                    <a:lstStyle/>
                    <a:p>
                      <a:r>
                        <a:rPr lang="en-US" sz="1600" dirty="0" smtClean="0"/>
                        <a:t>Hosted Webpages</a:t>
                      </a:r>
                      <a:endParaRPr lang="en-US" sz="1600" dirty="0"/>
                    </a:p>
                  </a:txBody>
                  <a:tcPr/>
                </a:tc>
                <a:tc>
                  <a:txBody>
                    <a:bodyPr/>
                    <a:lstStyle/>
                    <a:p>
                      <a:pPr algn="ctr"/>
                      <a:r>
                        <a:rPr lang="en-US" sz="1600" dirty="0" smtClean="0"/>
                        <a:t>N/A</a:t>
                      </a:r>
                      <a:endParaRPr lang="en-US" sz="1600" dirty="0"/>
                    </a:p>
                  </a:txBody>
                  <a:tcPr/>
                </a:tc>
                <a:tc>
                  <a:txBody>
                    <a:bodyPr/>
                    <a:lstStyle/>
                    <a:p>
                      <a:r>
                        <a:rPr lang="en-US" sz="1600" dirty="0" smtClean="0"/>
                        <a:t>Open </a:t>
                      </a:r>
                      <a:r>
                        <a:rPr lang="en-US" sz="1600" dirty="0" smtClean="0"/>
                        <a:t>source</a:t>
                      </a:r>
                      <a:r>
                        <a:rPr lang="en-US" sz="1600" dirty="0" smtClean="0"/>
                        <a:t>,</a:t>
                      </a:r>
                      <a:r>
                        <a:rPr lang="en-US" sz="1600" baseline="0" dirty="0" smtClean="0"/>
                        <a:t> consider TCO</a:t>
                      </a:r>
                      <a:endParaRPr lang="en-US" sz="1600" dirty="0"/>
                    </a:p>
                  </a:txBody>
                  <a:tcPr>
                    <a:lnR w="12700" cap="flat" cmpd="sng" algn="ctr">
                      <a:solidFill>
                        <a:schemeClr val="tx1"/>
                      </a:solidFill>
                      <a:prstDash val="solid"/>
                      <a:round/>
                      <a:headEnd type="none" w="med" len="med"/>
                      <a:tailEnd type="none" w="med" len="med"/>
                    </a:lnR>
                  </a:tcPr>
                </a:tc>
              </a:tr>
              <a:tr h="370840">
                <a:tc>
                  <a:txBody>
                    <a:bodyPr/>
                    <a:lstStyle/>
                    <a:p>
                      <a:endParaRPr lang="en-US" sz="1600"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a:r>
                        <a:rPr lang="en-US" sz="1600" dirty="0" smtClean="0"/>
                        <a:t> APPROXIMATE</a:t>
                      </a:r>
                      <a:r>
                        <a:rPr lang="en-US" sz="1600" baseline="0" dirty="0" smtClean="0"/>
                        <a:t> </a:t>
                      </a:r>
                      <a:r>
                        <a:rPr lang="en-US" sz="1600" dirty="0" smtClean="0"/>
                        <a:t>TOTAL</a:t>
                      </a:r>
                      <a:endParaRPr lang="en-US" sz="1600" dirty="0"/>
                    </a:p>
                  </a:txBody>
                  <a:tcPr>
                    <a:lnB w="12700" cap="flat" cmpd="sng" algn="ctr">
                      <a:solidFill>
                        <a:schemeClr val="tx1"/>
                      </a:solidFill>
                      <a:prstDash val="solid"/>
                      <a:round/>
                      <a:headEnd type="none" w="med" len="med"/>
                      <a:tailEnd type="none" w="med" len="med"/>
                    </a:lnB>
                  </a:tcPr>
                </a:tc>
                <a:tc>
                  <a:txBody>
                    <a:bodyPr/>
                    <a:lstStyle/>
                    <a:p>
                      <a:pPr algn="ctr"/>
                      <a:r>
                        <a:rPr lang="en-US" sz="1600" dirty="0" smtClean="0"/>
                        <a:t>$22,340</a:t>
                      </a:r>
                      <a:endParaRPr lang="en-US" sz="1600" dirty="0"/>
                    </a:p>
                  </a:txBody>
                  <a:tcPr>
                    <a:lnB w="12700" cap="flat" cmpd="sng" algn="ctr">
                      <a:solidFill>
                        <a:schemeClr val="tx1"/>
                      </a:solidFill>
                      <a:prstDash val="solid"/>
                      <a:round/>
                      <a:headEnd type="none" w="med" len="med"/>
                      <a:tailEnd type="none" w="med" len="med"/>
                    </a:lnB>
                  </a:tcPr>
                </a:tc>
                <a:tc>
                  <a:txBody>
                    <a:bodyPr/>
                    <a:lstStyle/>
                    <a:p>
                      <a:endParaRPr lang="en-US" sz="1600" dirty="0"/>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06958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Questions &amp; Answers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4828" y="2733540"/>
            <a:ext cx="10127355" cy="2005216"/>
          </a:xfrm>
          <a:prstGeom prst="rect">
            <a:avLst/>
          </a:prstGeom>
        </p:spPr>
      </p:pic>
      <p:pic>
        <p:nvPicPr>
          <p:cNvPr id="6" name="Picture 5"/>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904399" y="1802164"/>
            <a:ext cx="3128212" cy="1042737"/>
          </a:xfrm>
          <a:prstGeom prst="rect">
            <a:avLst/>
          </a:prstGeom>
        </p:spPr>
      </p:pic>
      <p:sp>
        <p:nvSpPr>
          <p:cNvPr id="7"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3442584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6"/>
          <p:cNvSpPr>
            <a:spLocks noGrp="1"/>
          </p:cNvSpPr>
          <p:nvPr>
            <p:ph type="ftr" sz="quarter" idx="11"/>
          </p:nvPr>
        </p:nvSpPr>
        <p:spPr/>
        <p:txBody>
          <a:bodyPr/>
          <a:lstStyle/>
          <a:p>
            <a:r>
              <a:rPr lang="en-US" dirty="0" smtClean="0">
                <a:latin typeface="Arial" charset="0"/>
                <a:ea typeface="Arial" charset="0"/>
                <a:cs typeface="Arial" charset="0"/>
              </a:rPr>
              <a:t>© 2017 Wowza Media Systems, LLC. All rights reserved. Confidential &amp; Proprietary.</a:t>
            </a:r>
            <a:endParaRPr lang="en-US" dirty="0">
              <a:latin typeface="Arial" charset="0"/>
              <a:ea typeface="Arial" charset="0"/>
              <a:cs typeface="Arial" charset="0"/>
            </a:endParaRPr>
          </a:p>
        </p:txBody>
      </p:sp>
      <p:pic>
        <p:nvPicPr>
          <p:cNvPr id="24" name="Picture 2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4892" y="1243378"/>
            <a:ext cx="2824550" cy="1129820"/>
          </a:xfrm>
          <a:prstGeom prst="rect">
            <a:avLst/>
          </a:prstGeom>
        </p:spPr>
      </p:pic>
      <p:sp>
        <p:nvSpPr>
          <p:cNvPr id="25" name="TextBox 24"/>
          <p:cNvSpPr txBox="1"/>
          <p:nvPr/>
        </p:nvSpPr>
        <p:spPr>
          <a:xfrm>
            <a:off x="1507061" y="5203576"/>
            <a:ext cx="9180926" cy="716777"/>
          </a:xfrm>
          <a:prstGeom prst="rect">
            <a:avLst/>
          </a:prstGeom>
        </p:spPr>
        <p:txBody>
          <a:bodyPr vert="horz" wrap="square" lIns="91440" tIns="45720" rIns="91440" bIns="45720" rtlCol="0" anchor="b" anchorCtr="0">
            <a:noAutofit/>
          </a:bodyPr>
          <a:lstStyle/>
          <a:p>
            <a:pPr algn="ctr">
              <a:lnSpc>
                <a:spcPct val="150000"/>
              </a:lnSpc>
            </a:pPr>
            <a:r>
              <a:rPr lang="en-US" sz="1100" dirty="0" smtClean="0">
                <a:solidFill>
                  <a:schemeClr val="bg1"/>
                </a:solidFill>
                <a:latin typeface="Arial" charset="0"/>
                <a:ea typeface="Arial" charset="0"/>
                <a:cs typeface="Arial" charset="0"/>
              </a:rPr>
              <a:t>“</a:t>
            </a:r>
            <a:r>
              <a:rPr lang="en-US" sz="1100" dirty="0" err="1" smtClean="0">
                <a:solidFill>
                  <a:schemeClr val="bg1"/>
                </a:solidFill>
                <a:latin typeface="Arial" charset="0"/>
                <a:ea typeface="Arial" charset="0"/>
                <a:cs typeface="Arial" charset="0"/>
              </a:rPr>
              <a:t>Wowza</a:t>
            </a:r>
            <a:r>
              <a:rPr lang="en-US" sz="1100" dirty="0" smtClean="0">
                <a:solidFill>
                  <a:schemeClr val="bg1"/>
                </a:solidFill>
                <a:latin typeface="Arial" charset="0"/>
                <a:ea typeface="Arial" charset="0"/>
                <a:cs typeface="Arial" charset="0"/>
              </a:rPr>
              <a:t>” and other identified trademarks are either registered or claimed trademarks of </a:t>
            </a:r>
            <a:r>
              <a:rPr lang="en-US" sz="1100" dirty="0" err="1" smtClean="0">
                <a:solidFill>
                  <a:schemeClr val="bg1"/>
                </a:solidFill>
                <a:latin typeface="Arial" charset="0"/>
                <a:ea typeface="Arial" charset="0"/>
                <a:cs typeface="Arial" charset="0"/>
              </a:rPr>
              <a:t>Wowza</a:t>
            </a:r>
            <a:r>
              <a:rPr lang="en-US" sz="1100" dirty="0" smtClean="0">
                <a:solidFill>
                  <a:schemeClr val="bg1"/>
                </a:solidFill>
                <a:latin typeface="Arial" charset="0"/>
                <a:ea typeface="Arial" charset="0"/>
                <a:cs typeface="Arial" charset="0"/>
              </a:rPr>
              <a:t> Media Systems, LLC; </a:t>
            </a:r>
          </a:p>
          <a:p>
            <a:pPr algn="ctr">
              <a:lnSpc>
                <a:spcPct val="150000"/>
              </a:lnSpc>
            </a:pPr>
            <a:r>
              <a:rPr lang="en-US" sz="1100" dirty="0" smtClean="0">
                <a:solidFill>
                  <a:schemeClr val="bg1"/>
                </a:solidFill>
                <a:latin typeface="Arial" charset="0"/>
                <a:ea typeface="Arial" charset="0"/>
                <a:cs typeface="Arial" charset="0"/>
              </a:rPr>
              <a:t>visit </a:t>
            </a:r>
            <a:r>
              <a:rPr lang="en-US" sz="1100" dirty="0" err="1" smtClean="0">
                <a:solidFill>
                  <a:schemeClr val="bg1"/>
                </a:solidFill>
                <a:latin typeface="Arial" charset="0"/>
                <a:ea typeface="Arial" charset="0"/>
                <a:cs typeface="Arial" charset="0"/>
              </a:rPr>
              <a:t>wowza.com</a:t>
            </a:r>
            <a:r>
              <a:rPr lang="en-US" sz="1100" dirty="0" smtClean="0">
                <a:solidFill>
                  <a:schemeClr val="bg1"/>
                </a:solidFill>
                <a:latin typeface="Arial" charset="0"/>
                <a:ea typeface="Arial" charset="0"/>
                <a:cs typeface="Arial" charset="0"/>
              </a:rPr>
              <a:t>/legal/trademarks for more information. Third-party trademarks are property of their respective owners; </a:t>
            </a:r>
            <a:br>
              <a:rPr lang="en-US" sz="1100" dirty="0" smtClean="0">
                <a:solidFill>
                  <a:schemeClr val="bg1"/>
                </a:solidFill>
                <a:latin typeface="Arial" charset="0"/>
                <a:ea typeface="Arial" charset="0"/>
                <a:cs typeface="Arial" charset="0"/>
              </a:rPr>
            </a:br>
            <a:r>
              <a:rPr lang="en-US" sz="1100" dirty="0" smtClean="0">
                <a:solidFill>
                  <a:schemeClr val="bg1"/>
                </a:solidFill>
                <a:latin typeface="Arial" charset="0"/>
                <a:ea typeface="Arial" charset="0"/>
                <a:cs typeface="Arial" charset="0"/>
              </a:rPr>
              <a:t>their use does not imply endorsement of </a:t>
            </a:r>
            <a:r>
              <a:rPr lang="en-US" sz="1100" dirty="0" err="1" smtClean="0">
                <a:solidFill>
                  <a:schemeClr val="bg1"/>
                </a:solidFill>
                <a:latin typeface="Arial" charset="0"/>
                <a:ea typeface="Arial" charset="0"/>
                <a:cs typeface="Arial" charset="0"/>
              </a:rPr>
              <a:t>Wowza</a:t>
            </a:r>
            <a:r>
              <a:rPr lang="en-US" sz="1100" dirty="0" smtClean="0">
                <a:solidFill>
                  <a:schemeClr val="bg1"/>
                </a:solidFill>
                <a:latin typeface="Arial" charset="0"/>
                <a:ea typeface="Arial" charset="0"/>
                <a:cs typeface="Arial" charset="0"/>
              </a:rPr>
              <a:t> products or services by the trademark owner.</a:t>
            </a:r>
          </a:p>
        </p:txBody>
      </p:sp>
      <p:cxnSp>
        <p:nvCxnSpPr>
          <p:cNvPr id="26" name="Straight Connector 25"/>
          <p:cNvCxnSpPr/>
          <p:nvPr/>
        </p:nvCxnSpPr>
        <p:spPr>
          <a:xfrm>
            <a:off x="1738064" y="4981281"/>
            <a:ext cx="87250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2389707" y="4236890"/>
            <a:ext cx="4056068"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3"/>
              </a:rPr>
              <a:t>www.twitter.com</a:t>
            </a:r>
            <a:r>
              <a:rPr lang="en-US" sz="1600" dirty="0" smtClean="0">
                <a:solidFill>
                  <a:schemeClr val="bg1"/>
                </a:solidFill>
                <a:latin typeface="Arial" charset="0"/>
                <a:ea typeface="Arial" charset="0"/>
                <a:cs typeface="Arial" charset="0"/>
                <a:hlinkClick r:id="rId3"/>
              </a:rPr>
              <a:t>/</a:t>
            </a:r>
            <a:r>
              <a:rPr lang="en-US" sz="1600" dirty="0" err="1" smtClean="0">
                <a:solidFill>
                  <a:schemeClr val="bg1"/>
                </a:solidFill>
                <a:latin typeface="Arial" charset="0"/>
                <a:ea typeface="Arial" charset="0"/>
                <a:cs typeface="Arial" charset="0"/>
                <a:hlinkClick r:id="rId3"/>
              </a:rPr>
              <a:t>wowzamedia</a:t>
            </a:r>
            <a:endParaRPr lang="en-US" sz="1600" dirty="0" smtClean="0">
              <a:solidFill>
                <a:schemeClr val="bg1"/>
              </a:solidFill>
              <a:latin typeface="Arial" charset="0"/>
              <a:ea typeface="Arial" charset="0"/>
              <a:cs typeface="Arial" charset="0"/>
            </a:endParaRPr>
          </a:p>
        </p:txBody>
      </p:sp>
      <p:sp>
        <p:nvSpPr>
          <p:cNvPr id="28" name="TextBox 27"/>
          <p:cNvSpPr txBox="1"/>
          <p:nvPr/>
        </p:nvSpPr>
        <p:spPr>
          <a:xfrm>
            <a:off x="6321641" y="3592210"/>
            <a:ext cx="4006588"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4"/>
              </a:rPr>
              <a:t>www.youtube.com</a:t>
            </a:r>
            <a:r>
              <a:rPr lang="en-US" sz="1600" dirty="0" smtClean="0">
                <a:solidFill>
                  <a:schemeClr val="bg1"/>
                </a:solidFill>
                <a:latin typeface="Arial" charset="0"/>
                <a:ea typeface="Arial" charset="0"/>
                <a:cs typeface="Arial" charset="0"/>
                <a:hlinkClick r:id="rId4"/>
              </a:rPr>
              <a:t>/user/</a:t>
            </a:r>
            <a:r>
              <a:rPr lang="en-US" sz="1600" dirty="0" err="1" smtClean="0">
                <a:solidFill>
                  <a:schemeClr val="bg1"/>
                </a:solidFill>
                <a:latin typeface="Arial" charset="0"/>
                <a:ea typeface="Arial" charset="0"/>
                <a:cs typeface="Arial" charset="0"/>
                <a:hlinkClick r:id="rId4"/>
              </a:rPr>
              <a:t>wowzamedia</a:t>
            </a:r>
            <a:endParaRPr lang="en-US" sz="1600" dirty="0" smtClean="0">
              <a:solidFill>
                <a:schemeClr val="bg1"/>
              </a:solidFill>
              <a:latin typeface="Arial" charset="0"/>
              <a:ea typeface="Arial" charset="0"/>
              <a:cs typeface="Arial" charset="0"/>
            </a:endParaRPr>
          </a:p>
        </p:txBody>
      </p:sp>
      <p:sp>
        <p:nvSpPr>
          <p:cNvPr id="29" name="TextBox 28"/>
          <p:cNvSpPr txBox="1"/>
          <p:nvPr/>
        </p:nvSpPr>
        <p:spPr>
          <a:xfrm>
            <a:off x="2372196" y="3576710"/>
            <a:ext cx="4208490"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5"/>
              </a:rPr>
              <a:t>www.facebook.com</a:t>
            </a:r>
            <a:r>
              <a:rPr lang="en-US" sz="1600" dirty="0" smtClean="0">
                <a:solidFill>
                  <a:schemeClr val="bg1"/>
                </a:solidFill>
                <a:latin typeface="Arial" charset="0"/>
                <a:ea typeface="Arial" charset="0"/>
                <a:cs typeface="Arial" charset="0"/>
                <a:hlinkClick r:id="rId5"/>
              </a:rPr>
              <a:t>/</a:t>
            </a:r>
            <a:r>
              <a:rPr lang="en-US" sz="1600" dirty="0" err="1" smtClean="0">
                <a:solidFill>
                  <a:schemeClr val="bg1"/>
                </a:solidFill>
                <a:latin typeface="Arial" charset="0"/>
                <a:ea typeface="Arial" charset="0"/>
                <a:cs typeface="Arial" charset="0"/>
                <a:hlinkClick r:id="rId5"/>
              </a:rPr>
              <a:t>wowza</a:t>
            </a:r>
            <a:endParaRPr lang="en-US" sz="1600" dirty="0" smtClean="0">
              <a:solidFill>
                <a:schemeClr val="bg1"/>
              </a:solidFill>
              <a:latin typeface="Arial" charset="0"/>
              <a:ea typeface="Arial" charset="0"/>
              <a:cs typeface="Arial" charset="0"/>
            </a:endParaRPr>
          </a:p>
        </p:txBody>
      </p:sp>
      <p:sp>
        <p:nvSpPr>
          <p:cNvPr id="30" name="TextBox 29"/>
          <p:cNvSpPr txBox="1"/>
          <p:nvPr/>
        </p:nvSpPr>
        <p:spPr>
          <a:xfrm>
            <a:off x="6321640" y="4241187"/>
            <a:ext cx="5178381" cy="410668"/>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6"/>
              </a:rPr>
              <a:t>www.plus.google.com</a:t>
            </a:r>
            <a:r>
              <a:rPr lang="en-US" sz="1600" dirty="0" smtClean="0">
                <a:solidFill>
                  <a:schemeClr val="bg1"/>
                </a:solidFill>
                <a:latin typeface="Arial" charset="0"/>
                <a:ea typeface="Arial" charset="0"/>
                <a:cs typeface="Arial" charset="0"/>
                <a:hlinkClick r:id="rId6"/>
              </a:rPr>
              <a:t>/+</a:t>
            </a:r>
            <a:r>
              <a:rPr lang="en-US" sz="1600" dirty="0" err="1" smtClean="0">
                <a:solidFill>
                  <a:schemeClr val="bg1"/>
                </a:solidFill>
                <a:latin typeface="Arial" charset="0"/>
                <a:ea typeface="Arial" charset="0"/>
                <a:cs typeface="Arial" charset="0"/>
                <a:hlinkClick r:id="rId6"/>
              </a:rPr>
              <a:t>wowza</a:t>
            </a:r>
            <a:r>
              <a:rPr lang="en-US" sz="1600" dirty="0" smtClean="0">
                <a:solidFill>
                  <a:schemeClr val="bg1"/>
                </a:solidFill>
                <a:latin typeface="Arial" charset="0"/>
                <a:ea typeface="Arial" charset="0"/>
                <a:cs typeface="Arial" charset="0"/>
                <a:hlinkClick r:id="rId6"/>
              </a:rPr>
              <a:t>/posts</a:t>
            </a:r>
            <a:endParaRPr lang="en-US" sz="1600" dirty="0" smtClean="0">
              <a:solidFill>
                <a:schemeClr val="bg1"/>
              </a:solidFill>
              <a:latin typeface="Arial" charset="0"/>
              <a:ea typeface="Arial" charset="0"/>
              <a:cs typeface="Arial" charset="0"/>
            </a:endParaRPr>
          </a:p>
        </p:txBody>
      </p:sp>
      <p:sp>
        <p:nvSpPr>
          <p:cNvPr id="31" name="TextBox 30"/>
          <p:cNvSpPr txBox="1"/>
          <p:nvPr/>
        </p:nvSpPr>
        <p:spPr>
          <a:xfrm>
            <a:off x="6321640" y="2959733"/>
            <a:ext cx="4830323" cy="230366"/>
          </a:xfrm>
          <a:prstGeom prst="rect">
            <a:avLst/>
          </a:prstGeom>
        </p:spPr>
        <p:txBody>
          <a:bodyPr vert="horz" wrap="square" lIns="91440" tIns="45720" rIns="91440" bIns="45720" rtlCol="0" anchor="t" anchorCtr="0">
            <a:noAutofit/>
          </a:bodyPr>
          <a:lstStyle/>
          <a:p>
            <a:pPr algn="l"/>
            <a:r>
              <a:rPr lang="en-US" sz="1600" dirty="0" err="1" smtClean="0">
                <a:solidFill>
                  <a:schemeClr val="bg1"/>
                </a:solidFill>
                <a:latin typeface="Arial" charset="0"/>
                <a:ea typeface="Arial" charset="0"/>
                <a:cs typeface="Arial" charset="0"/>
                <a:hlinkClick r:id="rId7"/>
              </a:rPr>
              <a:t>www.linkedin.com</a:t>
            </a:r>
            <a:r>
              <a:rPr lang="en-US" sz="1600" dirty="0" smtClean="0">
                <a:solidFill>
                  <a:schemeClr val="bg1"/>
                </a:solidFill>
                <a:latin typeface="Arial" charset="0"/>
                <a:ea typeface="Arial" charset="0"/>
                <a:cs typeface="Arial" charset="0"/>
                <a:hlinkClick r:id="rId7"/>
              </a:rPr>
              <a:t>/company/</a:t>
            </a:r>
            <a:r>
              <a:rPr lang="en-US" sz="1600" dirty="0" err="1" smtClean="0">
                <a:solidFill>
                  <a:schemeClr val="bg1"/>
                </a:solidFill>
                <a:latin typeface="Arial" charset="0"/>
                <a:ea typeface="Arial" charset="0"/>
                <a:cs typeface="Arial" charset="0"/>
                <a:hlinkClick r:id="rId7"/>
              </a:rPr>
              <a:t>wowza</a:t>
            </a:r>
            <a:r>
              <a:rPr lang="en-US" sz="1600" dirty="0" smtClean="0">
                <a:solidFill>
                  <a:schemeClr val="bg1"/>
                </a:solidFill>
                <a:latin typeface="Arial" charset="0"/>
                <a:ea typeface="Arial" charset="0"/>
                <a:cs typeface="Arial" charset="0"/>
                <a:hlinkClick r:id="rId7"/>
              </a:rPr>
              <a:t>-media-systems</a:t>
            </a:r>
            <a:endParaRPr lang="en-US" sz="1600" dirty="0" smtClean="0">
              <a:solidFill>
                <a:schemeClr val="bg1"/>
              </a:solidFill>
              <a:latin typeface="Arial" charset="0"/>
              <a:ea typeface="Arial" charset="0"/>
              <a:cs typeface="Arial" charset="0"/>
            </a:endParaRPr>
          </a:p>
        </p:txBody>
      </p:sp>
      <p:pic>
        <p:nvPicPr>
          <p:cNvPr id="32" name="Picture 31">
            <a:hlinkClick r:id="rId6"/>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669871" y="4122863"/>
            <a:ext cx="528992" cy="528992"/>
          </a:xfrm>
          <a:prstGeom prst="rect">
            <a:avLst/>
          </a:prstGeom>
        </p:spPr>
      </p:pic>
      <p:pic>
        <p:nvPicPr>
          <p:cNvPr id="33" name="Picture 32">
            <a:hlinkClick r:id="rId9" action="ppaction://hlinkfile"/>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63231" y="3455732"/>
            <a:ext cx="528992" cy="528992"/>
          </a:xfrm>
          <a:prstGeom prst="rect">
            <a:avLst/>
          </a:prstGeom>
        </p:spPr>
      </p:pic>
      <p:pic>
        <p:nvPicPr>
          <p:cNvPr id="34" name="Picture 33">
            <a:hlinkClick r:id="rId7"/>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63231" y="4122863"/>
            <a:ext cx="528992" cy="528992"/>
          </a:xfrm>
          <a:prstGeom prst="rect">
            <a:avLst/>
          </a:prstGeom>
        </p:spPr>
      </p:pic>
      <p:pic>
        <p:nvPicPr>
          <p:cNvPr id="35" name="Picture 34">
            <a:hlinkClick r:id="rId3"/>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69871" y="2812557"/>
            <a:ext cx="528992" cy="528992"/>
          </a:xfrm>
          <a:prstGeom prst="rect">
            <a:avLst/>
          </a:prstGeom>
        </p:spPr>
      </p:pic>
      <p:pic>
        <p:nvPicPr>
          <p:cNvPr id="36" name="Picture 35">
            <a:hlinkClick r:id="rId4"/>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69871" y="3455732"/>
            <a:ext cx="528992" cy="528992"/>
          </a:xfrm>
          <a:prstGeom prst="rect">
            <a:avLst/>
          </a:prstGeom>
        </p:spPr>
      </p:pic>
      <p:sp>
        <p:nvSpPr>
          <p:cNvPr id="37" name="TextBox 36"/>
          <p:cNvSpPr txBox="1"/>
          <p:nvPr/>
        </p:nvSpPr>
        <p:spPr>
          <a:xfrm>
            <a:off x="2389707" y="2767209"/>
            <a:ext cx="5031820" cy="419478"/>
          </a:xfrm>
          <a:prstGeom prst="rect">
            <a:avLst/>
          </a:prstGeom>
        </p:spPr>
        <p:txBody>
          <a:bodyPr vert="horz" wrap="square" lIns="91440" tIns="45720" rIns="91440" bIns="45720" rtlCol="0" anchor="b" anchorCtr="0">
            <a:noAutofit/>
          </a:bodyPr>
          <a:lstStyle/>
          <a:p>
            <a:pPr algn="l"/>
            <a:r>
              <a:rPr lang="en-US" sz="1600" b="0" dirty="0" smtClean="0">
                <a:solidFill>
                  <a:schemeClr val="bg1"/>
                </a:solidFill>
                <a:latin typeface="Arial" charset="0"/>
                <a:ea typeface="Arial" charset="0"/>
                <a:cs typeface="Arial" charset="0"/>
                <a:hlinkClick r:id="rId14"/>
              </a:rPr>
              <a:t>WWW.WOWZA.COM</a:t>
            </a:r>
            <a:endParaRPr lang="en-US" sz="1600" b="0" dirty="0" smtClean="0">
              <a:solidFill>
                <a:schemeClr val="bg1"/>
              </a:solidFill>
              <a:latin typeface="Arial" charset="0"/>
              <a:ea typeface="Arial" charset="0"/>
              <a:cs typeface="Arial" charset="0"/>
            </a:endParaRPr>
          </a:p>
        </p:txBody>
      </p:sp>
      <p:pic>
        <p:nvPicPr>
          <p:cNvPr id="38" name="Picture 37"/>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863231" y="2813747"/>
            <a:ext cx="515277" cy="515277"/>
          </a:xfrm>
          <a:prstGeom prst="rect">
            <a:avLst/>
          </a:prstGeom>
        </p:spPr>
      </p:pic>
    </p:spTree>
    <p:extLst>
      <p:ext uri="{BB962C8B-B14F-4D97-AF65-F5344CB8AC3E}">
        <p14:creationId xmlns:p14="http://schemas.microsoft.com/office/powerpoint/2010/main" val="1309383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Agenda</a:t>
            </a:r>
            <a:endParaRPr lang="en-US" dirty="0"/>
          </a:p>
        </p:txBody>
      </p:sp>
      <p:sp>
        <p:nvSpPr>
          <p:cNvPr id="4" name="Text Placeholder 3"/>
          <p:cNvSpPr>
            <a:spLocks noGrp="1"/>
          </p:cNvSpPr>
          <p:nvPr>
            <p:ph type="body" sz="quarter" idx="12"/>
          </p:nvPr>
        </p:nvSpPr>
        <p:spPr/>
        <p:txBody>
          <a:bodyPr>
            <a:normAutofit/>
          </a:bodyPr>
          <a:lstStyle/>
          <a:p>
            <a:pPr marL="285750" lvl="0" indent="-285750">
              <a:buFont typeface="Arial" charset="0"/>
              <a:buChar char="•"/>
            </a:pPr>
            <a:r>
              <a:rPr lang="en-US" sz="1600" b="1" dirty="0" smtClean="0"/>
              <a:t>NewTek and Wowza</a:t>
            </a:r>
          </a:p>
          <a:p>
            <a:pPr marL="285750" indent="-285750">
              <a:buFont typeface="Arial" charset="0"/>
              <a:buChar char="•"/>
            </a:pPr>
            <a:r>
              <a:rPr lang="en-US" sz="1600" b="1" dirty="0" smtClean="0"/>
              <a:t>Introducing </a:t>
            </a:r>
            <a:r>
              <a:rPr lang="en-US" sz="1600" b="1" dirty="0"/>
              <a:t>the </a:t>
            </a:r>
            <a:r>
              <a:rPr lang="en-US" sz="1600" b="1" dirty="0" err="1"/>
              <a:t>MediaDS</a:t>
            </a:r>
            <a:endParaRPr lang="en-US" sz="1600" b="1" dirty="0"/>
          </a:p>
          <a:p>
            <a:pPr marL="285750" indent="-285750">
              <a:buFont typeface="Arial" charset="0"/>
              <a:buChar char="•"/>
            </a:pPr>
            <a:r>
              <a:rPr lang="en-US" sz="1600" b="1" dirty="0" smtClean="0"/>
              <a:t>Segment Specific Workflows</a:t>
            </a:r>
            <a:endParaRPr lang="en-US" sz="1600" b="1" dirty="0"/>
          </a:p>
          <a:p>
            <a:pPr lvl="1"/>
            <a:r>
              <a:rPr lang="en-US" sz="1600" dirty="0" smtClean="0"/>
              <a:t>Enterprise</a:t>
            </a:r>
          </a:p>
          <a:p>
            <a:pPr lvl="1"/>
            <a:r>
              <a:rPr lang="en-US" sz="1600" dirty="0" smtClean="0"/>
              <a:t>Broadcasting</a:t>
            </a:r>
          </a:p>
          <a:p>
            <a:pPr lvl="1"/>
            <a:r>
              <a:rPr lang="en-US" sz="1600" dirty="0" smtClean="0"/>
              <a:t>Sports</a:t>
            </a:r>
          </a:p>
          <a:p>
            <a:pPr marL="285750" lvl="0" indent="-285750">
              <a:buFont typeface="Arial" charset="0"/>
              <a:buChar char="•"/>
            </a:pPr>
            <a:r>
              <a:rPr lang="en-US" sz="1600" b="1" dirty="0"/>
              <a:t>Case Studies</a:t>
            </a:r>
          </a:p>
          <a:p>
            <a:pPr lvl="1"/>
            <a:r>
              <a:rPr lang="en-US" sz="1600" dirty="0"/>
              <a:t>Commonwealth of Massachusetts</a:t>
            </a:r>
          </a:p>
          <a:p>
            <a:pPr lvl="1"/>
            <a:r>
              <a:rPr lang="en-US" sz="1600" dirty="0"/>
              <a:t>Placentia – Yorba Linda School District</a:t>
            </a:r>
          </a:p>
          <a:p>
            <a:pPr marL="285750" lvl="0" indent="-285750">
              <a:buFont typeface="Arial" charset="0"/>
              <a:buChar char="•"/>
            </a:pPr>
            <a:r>
              <a:rPr lang="en-US" sz="1600" b="1" dirty="0" smtClean="0"/>
              <a:t>Demonstration </a:t>
            </a:r>
          </a:p>
          <a:p>
            <a:pPr marL="285750" lvl="0" indent="-285750">
              <a:buFont typeface="Arial" charset="0"/>
              <a:buChar char="•"/>
            </a:pPr>
            <a:r>
              <a:rPr lang="en-US" sz="1600" b="1" dirty="0" smtClean="0"/>
              <a:t>Q&amp;A</a:t>
            </a:r>
            <a:endParaRPr lang="en-US" sz="1600" b="1"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7989" y="987869"/>
            <a:ext cx="4805680" cy="4788997"/>
          </a:xfrm>
          <a:prstGeom prst="rect">
            <a:avLst/>
          </a:prstGeom>
        </p:spPr>
      </p:pic>
      <p:sp>
        <p:nvSpPr>
          <p:cNvPr id="6"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781922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About </a:t>
            </a:r>
            <a:r>
              <a:rPr lang="en-US" dirty="0" smtClean="0"/>
              <a:t>NewTek</a:t>
            </a:r>
            <a:endParaRPr lang="en-US" dirty="0"/>
          </a:p>
        </p:txBody>
      </p:sp>
      <p:pic>
        <p:nvPicPr>
          <p:cNvPr id="6" name="Picture 5" descr="newtek.logo.png"/>
          <p:cNvPicPr>
            <a:picLocks noChangeAspect="1"/>
          </p:cNvPicPr>
          <p:nvPr/>
        </p:nvPicPr>
        <p:blipFill rotWithShape="1">
          <a:blip r:embed="rId2">
            <a:extLst>
              <a:ext uri="{28A0092B-C50C-407E-A947-70E740481C1C}">
                <a14:useLocalDpi xmlns:a14="http://schemas.microsoft.com/office/drawing/2010/main" val="0"/>
              </a:ext>
            </a:extLst>
          </a:blip>
          <a:srcRect t="17354" b="19854"/>
          <a:stretch/>
        </p:blipFill>
        <p:spPr>
          <a:xfrm>
            <a:off x="3543300" y="1066800"/>
            <a:ext cx="4537023" cy="1295400"/>
          </a:xfrm>
          <a:prstGeom prst="rect">
            <a:avLst/>
          </a:prstGeom>
        </p:spPr>
      </p:pic>
      <p:sp>
        <p:nvSpPr>
          <p:cNvPr id="7" name="TextBox 6"/>
          <p:cNvSpPr txBox="1"/>
          <p:nvPr/>
        </p:nvSpPr>
        <p:spPr>
          <a:xfrm>
            <a:off x="1219200" y="3683000"/>
            <a:ext cx="10096500" cy="1104900"/>
          </a:xfrm>
          <a:prstGeom prst="rect">
            <a:avLst/>
          </a:prstGeom>
        </p:spPr>
        <p:txBody>
          <a:bodyPr vert="horz" wrap="none" lIns="91440" tIns="45720" rIns="91440" bIns="45720" rtlCol="0" anchor="b" anchorCtr="0">
            <a:normAutofit/>
          </a:bodyPr>
          <a:lstStyle/>
          <a:p>
            <a:endParaRPr lang="en-US" sz="2000" dirty="0">
              <a:solidFill>
                <a:srgbClr val="5A5D5F"/>
              </a:solidFill>
            </a:endParaRPr>
          </a:p>
        </p:txBody>
      </p:sp>
      <p:sp>
        <p:nvSpPr>
          <p:cNvPr id="10" name="TextBox 9"/>
          <p:cNvSpPr txBox="1"/>
          <p:nvPr/>
        </p:nvSpPr>
        <p:spPr>
          <a:xfrm>
            <a:off x="508000" y="3048000"/>
            <a:ext cx="11366500" cy="2590800"/>
          </a:xfrm>
          <a:prstGeom prst="rect">
            <a:avLst/>
          </a:prstGeom>
        </p:spPr>
        <p:txBody>
          <a:bodyPr vert="horz" wrap="square" lIns="91440" tIns="45720" rIns="91440" bIns="45720" rtlCol="0" anchor="b" anchorCtr="0">
            <a:normAutofit/>
          </a:bodyPr>
          <a:lstStyle/>
          <a:p>
            <a:endParaRPr lang="en-US" sz="1400" dirty="0">
              <a:solidFill>
                <a:srgbClr val="5A5D5F"/>
              </a:solidFill>
            </a:endParaRPr>
          </a:p>
        </p:txBody>
      </p:sp>
      <p:sp>
        <p:nvSpPr>
          <p:cNvPr id="12" name="TextBox 11"/>
          <p:cNvSpPr txBox="1"/>
          <p:nvPr/>
        </p:nvSpPr>
        <p:spPr>
          <a:xfrm>
            <a:off x="1473200" y="2565400"/>
            <a:ext cx="9004300" cy="1536700"/>
          </a:xfrm>
          <a:prstGeom prst="rect">
            <a:avLst/>
          </a:prstGeom>
        </p:spPr>
        <p:txBody>
          <a:bodyPr vert="horz" wrap="square" lIns="91440" tIns="45720" rIns="91440" bIns="45720" rtlCol="0" anchor="b" anchorCtr="0">
            <a:normAutofit fontScale="85000" lnSpcReduction="10000"/>
          </a:bodyPr>
          <a:lstStyle/>
          <a:p>
            <a:r>
              <a:rPr lang="en-US" dirty="0">
                <a:solidFill>
                  <a:srgbClr val="5A5D5F"/>
                </a:solidFill>
                <a:latin typeface="Arial" charset="0"/>
                <a:ea typeface="Arial" charset="0"/>
                <a:cs typeface="Arial" charset="0"/>
              </a:rPr>
              <a:t>As the leader in IP video technology, NewTek is transforming the way people create network-style television content and share it with the world. </a:t>
            </a:r>
          </a:p>
          <a:p>
            <a:endParaRPr lang="en-US" dirty="0">
              <a:solidFill>
                <a:srgbClr val="5A5D5F"/>
              </a:solidFill>
              <a:latin typeface="Arial" charset="0"/>
              <a:ea typeface="Arial" charset="0"/>
              <a:cs typeface="Arial" charset="0"/>
            </a:endParaRPr>
          </a:p>
          <a:p>
            <a:r>
              <a:rPr lang="en-US" dirty="0">
                <a:solidFill>
                  <a:srgbClr val="5A5D5F"/>
                </a:solidFill>
                <a:latin typeface="Arial" charset="0"/>
                <a:ea typeface="Arial" charset="0"/>
                <a:cs typeface="Arial" charset="0"/>
              </a:rPr>
              <a:t>From sporting events, Web-based talk shows, live entertainment, classrooms, and corporate communications, to virtually any place people want to capture and publish live video, we give our customers the power to grow their audiences, brands and businesses faster than ever before.</a:t>
            </a:r>
          </a:p>
        </p:txBody>
      </p:sp>
      <p:pic>
        <p:nvPicPr>
          <p:cNvPr id="4" name="Picture 3" descr="3pack-header-nd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700" y="4445508"/>
            <a:ext cx="2059080" cy="1371092"/>
          </a:xfrm>
          <a:prstGeom prst="rect">
            <a:avLst/>
          </a:prstGeom>
        </p:spPr>
      </p:pic>
      <p:pic>
        <p:nvPicPr>
          <p:cNvPr id="5" name="Picture 4" descr="3pack-header-m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7701" y="4787900"/>
            <a:ext cx="2059841" cy="1371600"/>
          </a:xfrm>
          <a:prstGeom prst="rect">
            <a:avLst/>
          </a:prstGeom>
        </p:spPr>
      </p:pic>
      <p:pic>
        <p:nvPicPr>
          <p:cNvPr id="9" name="Picture 8" descr="3pack-header-product-ip-serie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724" y="4787900"/>
            <a:ext cx="2059841" cy="1371600"/>
          </a:xfrm>
          <a:prstGeom prst="rect">
            <a:avLst/>
          </a:prstGeom>
        </p:spPr>
      </p:pic>
      <p:pic>
        <p:nvPicPr>
          <p:cNvPr id="11" name="Picture 10" descr="NT.Camera.Front.Black copy.jpg"/>
          <p:cNvPicPr>
            <a:picLocks noChangeAspect="1"/>
          </p:cNvPicPr>
          <p:nvPr/>
        </p:nvPicPr>
        <p:blipFill rotWithShape="1">
          <a:blip r:embed="rId6">
            <a:extLst>
              <a:ext uri="{28A0092B-C50C-407E-A947-70E740481C1C}">
                <a14:useLocalDpi xmlns:a14="http://schemas.microsoft.com/office/drawing/2010/main" val="0"/>
              </a:ext>
            </a:extLst>
          </a:blip>
          <a:srcRect l="6953" r="7766"/>
          <a:stretch/>
        </p:blipFill>
        <p:spPr>
          <a:xfrm>
            <a:off x="8788399" y="4489450"/>
            <a:ext cx="2082801" cy="1371600"/>
          </a:xfrm>
          <a:prstGeom prst="rect">
            <a:avLst/>
          </a:prstGeom>
        </p:spPr>
      </p:pic>
      <p:pic>
        <p:nvPicPr>
          <p:cNvPr id="8" name="Picture 7" descr="3pack-header-product-tricaster-control-surface-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0981" y="4445000"/>
            <a:ext cx="2059841" cy="1371600"/>
          </a:xfrm>
          <a:prstGeom prst="rect">
            <a:avLst/>
          </a:prstGeom>
        </p:spPr>
      </p:pic>
      <p:sp>
        <p:nvSpPr>
          <p:cNvPr id="13"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1694397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NewTek Clients Include:</a:t>
            </a:r>
          </a:p>
        </p:txBody>
      </p:sp>
      <p:pic>
        <p:nvPicPr>
          <p:cNvPr id="6" name="Picture 5" descr="newtek.logo.png"/>
          <p:cNvPicPr>
            <a:picLocks noChangeAspect="1"/>
          </p:cNvPicPr>
          <p:nvPr/>
        </p:nvPicPr>
        <p:blipFill rotWithShape="1">
          <a:blip r:embed="rId2">
            <a:extLst>
              <a:ext uri="{28A0092B-C50C-407E-A947-70E740481C1C}">
                <a14:useLocalDpi xmlns:a14="http://schemas.microsoft.com/office/drawing/2010/main" val="0"/>
              </a:ext>
            </a:extLst>
          </a:blip>
          <a:srcRect t="17354" b="19854"/>
          <a:stretch/>
        </p:blipFill>
        <p:spPr>
          <a:xfrm>
            <a:off x="3683000" y="1765300"/>
            <a:ext cx="4537023" cy="1295400"/>
          </a:xfrm>
          <a:prstGeom prst="rect">
            <a:avLst/>
          </a:prstGeom>
        </p:spPr>
      </p:pic>
      <p:sp>
        <p:nvSpPr>
          <p:cNvPr id="7" name="TextBox 6"/>
          <p:cNvSpPr txBox="1"/>
          <p:nvPr/>
        </p:nvSpPr>
        <p:spPr>
          <a:xfrm>
            <a:off x="1219200" y="3683000"/>
            <a:ext cx="10096500" cy="1104900"/>
          </a:xfrm>
          <a:prstGeom prst="rect">
            <a:avLst/>
          </a:prstGeom>
        </p:spPr>
        <p:txBody>
          <a:bodyPr vert="horz" wrap="none" lIns="91440" tIns="45720" rIns="91440" bIns="45720" rtlCol="0" anchor="b" anchorCtr="0">
            <a:normAutofit/>
          </a:bodyPr>
          <a:lstStyle/>
          <a:p>
            <a:endParaRPr lang="en-US" sz="2000" dirty="0">
              <a:solidFill>
                <a:srgbClr val="5A5D5F"/>
              </a:solidFill>
            </a:endParaRPr>
          </a:p>
        </p:txBody>
      </p:sp>
      <p:sp>
        <p:nvSpPr>
          <p:cNvPr id="10" name="TextBox 9"/>
          <p:cNvSpPr txBox="1"/>
          <p:nvPr/>
        </p:nvSpPr>
        <p:spPr>
          <a:xfrm>
            <a:off x="1866900" y="3048000"/>
            <a:ext cx="8864600" cy="2501900"/>
          </a:xfrm>
          <a:prstGeom prst="rect">
            <a:avLst/>
          </a:prstGeom>
        </p:spPr>
        <p:txBody>
          <a:bodyPr vert="horz" wrap="square" lIns="91440" tIns="45720" rIns="91440" bIns="45720" rtlCol="0" anchor="b" anchorCtr="0">
            <a:normAutofit/>
          </a:bodyPr>
          <a:lstStyle/>
          <a:p>
            <a:endParaRPr lang="en-US" sz="1400" dirty="0">
              <a:solidFill>
                <a:srgbClr val="5A5D5F"/>
              </a:solidFill>
            </a:endParaRPr>
          </a:p>
        </p:txBody>
      </p:sp>
      <p:pic>
        <p:nvPicPr>
          <p:cNvPr id="4" name="Picture 3" descr="NT.Brand.Slide.jpg"/>
          <p:cNvPicPr>
            <a:picLocks noChangeAspect="1"/>
          </p:cNvPicPr>
          <p:nvPr/>
        </p:nvPicPr>
        <p:blipFill rotWithShape="1">
          <a:blip r:embed="rId3">
            <a:extLst>
              <a:ext uri="{28A0092B-C50C-407E-A947-70E740481C1C}">
                <a14:useLocalDpi xmlns:a14="http://schemas.microsoft.com/office/drawing/2010/main" val="0"/>
              </a:ext>
            </a:extLst>
          </a:blip>
          <a:srcRect t="24520" b="21051"/>
          <a:stretch/>
        </p:blipFill>
        <p:spPr>
          <a:xfrm>
            <a:off x="203200" y="1815941"/>
            <a:ext cx="11734800" cy="3581559"/>
          </a:xfrm>
          <a:prstGeom prst="rect">
            <a:avLst/>
          </a:prstGeom>
        </p:spPr>
      </p:pic>
      <p:sp>
        <p:nvSpPr>
          <p:cNvPr id="8"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2108026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926763" y="1608889"/>
            <a:ext cx="10338474" cy="755622"/>
            <a:chOff x="1219065" y="1449041"/>
            <a:chExt cx="9907202" cy="724101"/>
          </a:xfrm>
        </p:grpSpPr>
        <p:pic>
          <p:nvPicPr>
            <p:cNvPr id="37" name="Picture 36" descr="wse-full-logo-1000x38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9065" y="1449041"/>
              <a:ext cx="1894573" cy="714466"/>
            </a:xfrm>
            <a:prstGeom prst="rect">
              <a:avLst/>
            </a:prstGeom>
          </p:spPr>
        </p:pic>
        <p:pic>
          <p:nvPicPr>
            <p:cNvPr id="38" name="Picture 37" descr="wsc-full-logo-1000x30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84366" y="1491929"/>
              <a:ext cx="1926842" cy="611905"/>
            </a:xfrm>
            <a:prstGeom prst="rect">
              <a:avLst/>
            </a:prstGeom>
          </p:spPr>
        </p:pic>
        <p:pic>
          <p:nvPicPr>
            <p:cNvPr id="39" name="Picture 38" descr="wowza-gocoder-full-logo-1000x288.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27969" y="1557791"/>
              <a:ext cx="1798298" cy="566915"/>
            </a:xfrm>
            <a:prstGeom prst="rect">
              <a:avLst/>
            </a:prstGeom>
          </p:spPr>
        </p:pic>
        <p:pic>
          <p:nvPicPr>
            <p:cNvPr id="40" name="Picture 39" descr="wowza-player-full-logo-1000x480.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26917" y="1452626"/>
              <a:ext cx="1501077" cy="720516"/>
            </a:xfrm>
            <a:prstGeom prst="rect">
              <a:avLst/>
            </a:prstGeom>
          </p:spPr>
        </p:pic>
      </p:grpSp>
      <p:sp>
        <p:nvSpPr>
          <p:cNvPr id="41" name="Text Placeholder 4"/>
          <p:cNvSpPr txBox="1">
            <a:spLocks noChangeAspect="1"/>
          </p:cNvSpPr>
          <p:nvPr/>
        </p:nvSpPr>
        <p:spPr>
          <a:xfrm>
            <a:off x="6573231" y="2876831"/>
            <a:ext cx="5500236" cy="194309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FF8301"/>
              </a:buClr>
              <a:buFontTx/>
              <a:buNone/>
              <a:defRPr sz="1400" b="0" i="0" kern="1200" baseline="0">
                <a:solidFill>
                  <a:srgbClr val="5A5D5F"/>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71450">
              <a:spcAft>
                <a:spcPts val="200"/>
              </a:spcAft>
              <a:buFont typeface="Arial" charset="0"/>
              <a:buChar char="•"/>
            </a:pPr>
            <a:r>
              <a:rPr lang="en-US" b="1" dirty="0">
                <a:solidFill>
                  <a:schemeClr val="tx1">
                    <a:lumMod val="65000"/>
                    <a:lumOff val="35000"/>
                  </a:schemeClr>
                </a:solidFill>
              </a:rPr>
              <a:t>END-TO-END VIDEO &amp; AUDIO WORKFLOW</a:t>
            </a:r>
          </a:p>
          <a:p>
            <a:pPr marL="171450" lvl="0" indent="-171450">
              <a:lnSpc>
                <a:spcPct val="100000"/>
              </a:lnSpc>
              <a:spcBef>
                <a:spcPts val="0"/>
              </a:spcBef>
              <a:spcAft>
                <a:spcPts val="200"/>
              </a:spcAft>
              <a:buFont typeface="Arial" charset="0"/>
              <a:buChar char="•"/>
              <a:defRPr/>
            </a:pPr>
            <a:endParaRPr lang="en-US" b="1" dirty="0">
              <a:solidFill>
                <a:schemeClr val="tx1">
                  <a:lumMod val="65000"/>
                  <a:lumOff val="35000"/>
                </a:schemeClr>
              </a:solidFill>
            </a:endParaRPr>
          </a:p>
          <a:p>
            <a:pPr marL="171450" lvl="0" indent="-171450">
              <a:lnSpc>
                <a:spcPct val="100000"/>
              </a:lnSpc>
              <a:spcBef>
                <a:spcPts val="0"/>
              </a:spcBef>
              <a:spcAft>
                <a:spcPts val="200"/>
              </a:spcAft>
              <a:buFont typeface="Arial" charset="0"/>
              <a:buChar char="•"/>
              <a:defRPr/>
            </a:pPr>
            <a:r>
              <a:rPr lang="en-US" b="1" dirty="0" smtClean="0">
                <a:solidFill>
                  <a:schemeClr val="tx1">
                    <a:lumMod val="65000"/>
                    <a:lumOff val="35000"/>
                  </a:schemeClr>
                </a:solidFill>
              </a:rPr>
              <a:t>DEEP </a:t>
            </a:r>
            <a:r>
              <a:rPr lang="en-US" b="1" dirty="0">
                <a:solidFill>
                  <a:schemeClr val="tx1">
                    <a:lumMod val="65000"/>
                    <a:lumOff val="35000"/>
                  </a:schemeClr>
                </a:solidFill>
              </a:rPr>
              <a:t>DEVELOPER INTEGRATION VIA API, IDE AND </a:t>
            </a:r>
            <a:r>
              <a:rPr lang="en-US" b="1" dirty="0" smtClean="0">
                <a:solidFill>
                  <a:schemeClr val="tx1">
                    <a:lumMod val="65000"/>
                    <a:lumOff val="35000"/>
                  </a:schemeClr>
                </a:solidFill>
              </a:rPr>
              <a:t>SDK</a:t>
            </a:r>
          </a:p>
          <a:p>
            <a:pPr marL="171450" lvl="0" indent="-171450">
              <a:lnSpc>
                <a:spcPct val="100000"/>
              </a:lnSpc>
              <a:spcBef>
                <a:spcPts val="0"/>
              </a:spcBef>
              <a:spcAft>
                <a:spcPts val="200"/>
              </a:spcAft>
              <a:buFont typeface="Arial" charset="0"/>
              <a:buChar char="•"/>
              <a:defRPr/>
            </a:pPr>
            <a:endParaRPr lang="en-US" b="1" dirty="0" smtClean="0">
              <a:solidFill>
                <a:schemeClr val="tx1">
                  <a:lumMod val="65000"/>
                  <a:lumOff val="35000"/>
                </a:schemeClr>
              </a:solidFill>
            </a:endParaRPr>
          </a:p>
          <a:p>
            <a:pPr marL="171450" lvl="0" indent="-171450">
              <a:lnSpc>
                <a:spcPct val="100000"/>
              </a:lnSpc>
              <a:spcBef>
                <a:spcPts val="0"/>
              </a:spcBef>
              <a:spcAft>
                <a:spcPts val="200"/>
              </a:spcAft>
              <a:buFont typeface="Arial" charset="0"/>
              <a:buChar char="•"/>
              <a:defRPr/>
            </a:pPr>
            <a:r>
              <a:rPr lang="en-US" b="1" dirty="0" smtClean="0">
                <a:solidFill>
                  <a:schemeClr val="tx1">
                    <a:lumMod val="65000"/>
                    <a:lumOff val="35000"/>
                  </a:schemeClr>
                </a:solidFill>
              </a:rPr>
              <a:t>ENORMOUS </a:t>
            </a:r>
            <a:r>
              <a:rPr lang="en-US" b="1" dirty="0">
                <a:solidFill>
                  <a:schemeClr val="tx1">
                    <a:lumMod val="65000"/>
                    <a:lumOff val="35000"/>
                  </a:schemeClr>
                </a:solidFill>
              </a:rPr>
              <a:t>GLOBAL CUSTOMER BASE</a:t>
            </a:r>
          </a:p>
          <a:p>
            <a:pPr marL="171450" lvl="0" indent="-171450">
              <a:lnSpc>
                <a:spcPct val="100000"/>
              </a:lnSpc>
              <a:spcBef>
                <a:spcPts val="0"/>
              </a:spcBef>
              <a:spcAft>
                <a:spcPts val="200"/>
              </a:spcAft>
              <a:buFont typeface="Arial" charset="0"/>
              <a:buChar char="•"/>
              <a:defRPr/>
            </a:pPr>
            <a:endParaRPr lang="en-US" dirty="0">
              <a:solidFill>
                <a:schemeClr val="tx1">
                  <a:lumMod val="65000"/>
                  <a:lumOff val="35000"/>
                </a:schemeClr>
              </a:solidFill>
            </a:endParaRPr>
          </a:p>
          <a:p>
            <a:pPr marL="171450" lvl="0" indent="-171450">
              <a:lnSpc>
                <a:spcPct val="100000"/>
              </a:lnSpc>
              <a:spcBef>
                <a:spcPts val="0"/>
              </a:spcBef>
              <a:spcAft>
                <a:spcPts val="200"/>
              </a:spcAft>
              <a:buFont typeface="Arial" charset="0"/>
              <a:buChar char="•"/>
              <a:defRPr/>
            </a:pPr>
            <a:r>
              <a:rPr lang="en-US" b="1" dirty="0" smtClean="0">
                <a:solidFill>
                  <a:schemeClr val="tx1">
                    <a:lumMod val="65000"/>
                    <a:lumOff val="35000"/>
                  </a:schemeClr>
                </a:solidFill>
              </a:rPr>
              <a:t>STRATEGIC </a:t>
            </a:r>
            <a:r>
              <a:rPr lang="en-US" b="1" dirty="0">
                <a:solidFill>
                  <a:schemeClr val="tx1">
                    <a:lumMod val="65000"/>
                    <a:lumOff val="35000"/>
                  </a:schemeClr>
                </a:solidFill>
              </a:rPr>
              <a:t>TO ALL CLOUD PLATFORMS</a:t>
            </a:r>
          </a:p>
          <a:p>
            <a:pPr marL="171450" lvl="0" indent="-171450">
              <a:lnSpc>
                <a:spcPct val="100000"/>
              </a:lnSpc>
              <a:spcBef>
                <a:spcPts val="0"/>
              </a:spcBef>
              <a:spcAft>
                <a:spcPts val="200"/>
              </a:spcAft>
              <a:buFont typeface="Arial" charset="0"/>
              <a:buChar char="•"/>
              <a:defRPr/>
            </a:pPr>
            <a:endParaRPr lang="en-US" sz="1200" b="1" dirty="0">
              <a:solidFill>
                <a:schemeClr val="tx1">
                  <a:lumMod val="65000"/>
                  <a:lumOff val="35000"/>
                </a:schemeClr>
              </a:solidFill>
            </a:endParaRPr>
          </a:p>
        </p:txBody>
      </p:sp>
      <p:sp>
        <p:nvSpPr>
          <p:cNvPr id="44" name="TextBox 43"/>
          <p:cNvSpPr txBox="1"/>
          <p:nvPr/>
        </p:nvSpPr>
        <p:spPr>
          <a:xfrm>
            <a:off x="5924193" y="4986531"/>
            <a:ext cx="3353620" cy="1014761"/>
          </a:xfrm>
          <a:prstGeom prst="rect">
            <a:avLst/>
          </a:prstGeom>
        </p:spPr>
        <p:txBody>
          <a:bodyPr vert="horz" wrap="none" lIns="91440" tIns="45720" rIns="91440" bIns="45720" rtlCol="0" anchor="t" anchorCtr="0">
            <a:normAutofit/>
          </a:bodyPr>
          <a:lstStyle/>
          <a:p>
            <a:pPr algn="ctr"/>
            <a:r>
              <a:rPr lang="en-US" sz="4000" b="1" dirty="0">
                <a:solidFill>
                  <a:srgbClr val="FF8301"/>
                </a:solidFill>
                <a:latin typeface="Arial" charset="0"/>
                <a:ea typeface="Arial" charset="0"/>
                <a:cs typeface="Arial" charset="0"/>
              </a:rPr>
              <a:t>450 Million</a:t>
            </a:r>
          </a:p>
          <a:p>
            <a:pPr algn="ctr"/>
            <a:r>
              <a:rPr lang="en-US" sz="1400" b="1" dirty="0">
                <a:solidFill>
                  <a:srgbClr val="5A5D5F"/>
                </a:solidFill>
                <a:latin typeface="Arial" charset="0"/>
                <a:ea typeface="Arial" charset="0"/>
                <a:cs typeface="Arial" charset="0"/>
              </a:rPr>
              <a:t>Live Viewing </a:t>
            </a:r>
            <a:r>
              <a:rPr lang="en-US" sz="1400" b="1" dirty="0" smtClean="0">
                <a:solidFill>
                  <a:srgbClr val="5A5D5F"/>
                </a:solidFill>
                <a:latin typeface="Arial" charset="0"/>
                <a:ea typeface="Arial" charset="0"/>
                <a:cs typeface="Arial" charset="0"/>
              </a:rPr>
              <a:t>Hours per </a:t>
            </a:r>
            <a:r>
              <a:rPr lang="en-US" sz="1400" b="1" dirty="0">
                <a:solidFill>
                  <a:srgbClr val="5A5D5F"/>
                </a:solidFill>
                <a:latin typeface="Arial" charset="0"/>
                <a:ea typeface="Arial" charset="0"/>
                <a:cs typeface="Arial" charset="0"/>
              </a:rPr>
              <a:t>Month</a:t>
            </a:r>
          </a:p>
        </p:txBody>
      </p:sp>
      <p:sp>
        <p:nvSpPr>
          <p:cNvPr id="45" name="TextBox 44"/>
          <p:cNvSpPr txBox="1"/>
          <p:nvPr/>
        </p:nvSpPr>
        <p:spPr>
          <a:xfrm>
            <a:off x="9291789" y="4986531"/>
            <a:ext cx="2322522" cy="1014761"/>
          </a:xfrm>
          <a:prstGeom prst="rect">
            <a:avLst/>
          </a:prstGeom>
        </p:spPr>
        <p:txBody>
          <a:bodyPr vert="horz" wrap="none" lIns="91440" tIns="45720" rIns="91440" bIns="45720" rtlCol="0" anchor="t" anchorCtr="0">
            <a:normAutofit/>
          </a:bodyPr>
          <a:lstStyle/>
          <a:p>
            <a:pPr algn="ctr"/>
            <a:r>
              <a:rPr lang="en-US" sz="4000" b="1" dirty="0">
                <a:solidFill>
                  <a:srgbClr val="FF8301"/>
                </a:solidFill>
                <a:latin typeface="Arial" charset="0"/>
                <a:ea typeface="Arial" charset="0"/>
                <a:cs typeface="Arial" charset="0"/>
              </a:rPr>
              <a:t>19,000</a:t>
            </a:r>
          </a:p>
          <a:p>
            <a:pPr algn="ctr"/>
            <a:r>
              <a:rPr lang="en-US" sz="1400" b="1" dirty="0">
                <a:solidFill>
                  <a:srgbClr val="5A5D5F"/>
                </a:solidFill>
                <a:latin typeface="Arial" charset="0"/>
                <a:ea typeface="Arial" charset="0"/>
                <a:cs typeface="Arial" charset="0"/>
              </a:rPr>
              <a:t>Paid Customers</a:t>
            </a:r>
          </a:p>
        </p:txBody>
      </p:sp>
      <p:sp>
        <p:nvSpPr>
          <p:cNvPr id="47" name="TextBox 46"/>
          <p:cNvSpPr txBox="1"/>
          <p:nvPr/>
        </p:nvSpPr>
        <p:spPr>
          <a:xfrm>
            <a:off x="2659720" y="4986531"/>
            <a:ext cx="3353620" cy="1259127"/>
          </a:xfrm>
          <a:prstGeom prst="rect">
            <a:avLst/>
          </a:prstGeom>
        </p:spPr>
        <p:txBody>
          <a:bodyPr vert="horz" wrap="none" lIns="91440" tIns="45720" rIns="91440" bIns="45720" rtlCol="0" anchor="t" anchorCtr="0">
            <a:normAutofit/>
          </a:bodyPr>
          <a:lstStyle/>
          <a:p>
            <a:pPr algn="ctr"/>
            <a:r>
              <a:rPr lang="en-US" sz="4000" b="1" dirty="0" smtClean="0">
                <a:solidFill>
                  <a:srgbClr val="FF8301"/>
                </a:solidFill>
                <a:latin typeface="Arial" charset="0"/>
                <a:ea typeface="Arial" charset="0"/>
                <a:cs typeface="Arial" charset="0"/>
              </a:rPr>
              <a:t>43 </a:t>
            </a:r>
            <a:r>
              <a:rPr lang="en-US" sz="4000" b="1" dirty="0">
                <a:solidFill>
                  <a:srgbClr val="FF8301"/>
                </a:solidFill>
                <a:latin typeface="Arial" charset="0"/>
                <a:ea typeface="Arial" charset="0"/>
                <a:cs typeface="Arial" charset="0"/>
              </a:rPr>
              <a:t>Million</a:t>
            </a:r>
          </a:p>
          <a:p>
            <a:pPr algn="ctr"/>
            <a:r>
              <a:rPr lang="en-US" sz="1400" b="1" dirty="0">
                <a:solidFill>
                  <a:srgbClr val="5A5D5F"/>
                </a:solidFill>
                <a:latin typeface="Arial" charset="0"/>
                <a:ea typeface="Arial" charset="0"/>
                <a:cs typeface="Arial" charset="0"/>
              </a:rPr>
              <a:t>Live </a:t>
            </a:r>
            <a:r>
              <a:rPr lang="en-US" sz="1400" b="1" dirty="0" smtClean="0">
                <a:solidFill>
                  <a:srgbClr val="5A5D5F"/>
                </a:solidFill>
                <a:latin typeface="Arial" charset="0"/>
                <a:ea typeface="Arial" charset="0"/>
                <a:cs typeface="Arial" charset="0"/>
              </a:rPr>
              <a:t>Broadcasts per </a:t>
            </a:r>
            <a:r>
              <a:rPr lang="en-US" sz="1400" b="1" dirty="0">
                <a:solidFill>
                  <a:srgbClr val="5A5D5F"/>
                </a:solidFill>
                <a:latin typeface="Arial" charset="0"/>
                <a:ea typeface="Arial" charset="0"/>
                <a:cs typeface="Arial" charset="0"/>
              </a:rPr>
              <a:t>Year</a:t>
            </a:r>
          </a:p>
          <a:p>
            <a:pPr algn="ctr"/>
            <a:endParaRPr lang="en-US" sz="4300" b="1" dirty="0">
              <a:solidFill>
                <a:srgbClr val="5A5D5F"/>
              </a:solidFill>
              <a:latin typeface="Arial" charset="0"/>
              <a:ea typeface="Arial" charset="0"/>
              <a:cs typeface="Arial" charset="0"/>
            </a:endParaRPr>
          </a:p>
        </p:txBody>
      </p:sp>
      <p:cxnSp>
        <p:nvCxnSpPr>
          <p:cNvPr id="48" name="Straight Connector 47"/>
          <p:cNvCxnSpPr/>
          <p:nvPr/>
        </p:nvCxnSpPr>
        <p:spPr>
          <a:xfrm>
            <a:off x="2863277" y="4994970"/>
            <a:ext cx="0" cy="10063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859772" y="4994970"/>
            <a:ext cx="0" cy="10063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9281727" y="4994970"/>
            <a:ext cx="0" cy="100632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29673" y="2630572"/>
            <a:ext cx="105571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683493" y="4792035"/>
            <a:ext cx="1055716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192393" y="2780963"/>
            <a:ext cx="6298687" cy="1880069"/>
            <a:chOff x="192393" y="2601850"/>
            <a:chExt cx="6298687" cy="1880069"/>
          </a:xfrm>
        </p:grpSpPr>
        <p:sp>
          <p:nvSpPr>
            <p:cNvPr id="42" name="Text Placeholder 4"/>
            <p:cNvSpPr txBox="1">
              <a:spLocks noChangeAspect="1"/>
            </p:cNvSpPr>
            <p:nvPr/>
          </p:nvSpPr>
          <p:spPr>
            <a:xfrm>
              <a:off x="192393" y="3003886"/>
              <a:ext cx="6298687" cy="131112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FF8301"/>
                </a:buClr>
                <a:buFontTx/>
                <a:buNone/>
                <a:defRPr sz="1400" b="0" i="0" kern="1200" baseline="0">
                  <a:solidFill>
                    <a:srgbClr val="5A5D5F"/>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8800" b="1" dirty="0" smtClean="0">
                  <a:solidFill>
                    <a:srgbClr val="FF8301"/>
                  </a:solidFill>
                </a:rPr>
                <a:t>OVER 25</a:t>
              </a:r>
              <a:r>
                <a:rPr lang="en-US" sz="8000" b="1" baseline="30000" dirty="0" smtClean="0">
                  <a:solidFill>
                    <a:srgbClr val="FF8301"/>
                  </a:solidFill>
                </a:rPr>
                <a:t>%</a:t>
              </a:r>
            </a:p>
          </p:txBody>
        </p:sp>
        <p:sp>
          <p:nvSpPr>
            <p:cNvPr id="43" name="Text Placeholder 4"/>
            <p:cNvSpPr txBox="1">
              <a:spLocks noChangeAspect="1"/>
            </p:cNvSpPr>
            <p:nvPr/>
          </p:nvSpPr>
          <p:spPr>
            <a:xfrm>
              <a:off x="404828" y="4098737"/>
              <a:ext cx="5212726" cy="383182"/>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FF8301"/>
                </a:buClr>
                <a:buFontTx/>
                <a:buNone/>
                <a:defRPr sz="1400" b="0" i="0" kern="1200" baseline="0">
                  <a:solidFill>
                    <a:srgbClr val="5A5D5F"/>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US" sz="2100" dirty="0" smtClean="0">
                  <a:solidFill>
                    <a:srgbClr val="FF8301"/>
                  </a:solidFill>
                </a:rPr>
                <a:t>OF </a:t>
              </a:r>
              <a:r>
                <a:rPr lang="en-US" sz="2100" b="1" dirty="0" smtClean="0">
                  <a:solidFill>
                    <a:srgbClr val="FF8301"/>
                  </a:solidFill>
                </a:rPr>
                <a:t>WORLDWIDE LIVE STREAMING</a:t>
              </a:r>
              <a:endParaRPr lang="en-US" sz="2100" b="1" dirty="0">
                <a:solidFill>
                  <a:srgbClr val="FF8301"/>
                </a:solidFill>
              </a:endParaRPr>
            </a:p>
          </p:txBody>
        </p:sp>
        <p:sp>
          <p:nvSpPr>
            <p:cNvPr id="53" name="Text Placeholder 4"/>
            <p:cNvSpPr txBox="1">
              <a:spLocks noChangeAspect="1"/>
            </p:cNvSpPr>
            <p:nvPr/>
          </p:nvSpPr>
          <p:spPr>
            <a:xfrm>
              <a:off x="683492" y="2601850"/>
              <a:ext cx="4934061" cy="590931"/>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FF8301"/>
                </a:buClr>
                <a:buFontTx/>
                <a:buNone/>
                <a:defRPr sz="1400" b="0" i="0" kern="1200" baseline="0">
                  <a:solidFill>
                    <a:srgbClr val="5A5D5F"/>
                  </a:solidFill>
                  <a:latin typeface="Arial" charset="0"/>
                  <a:ea typeface="Arial" charset="0"/>
                  <a:cs typeface="Arial" charset="0"/>
                </a:defRPr>
              </a:lvl1pPr>
              <a:lvl2pPr marL="6858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2pPr>
              <a:lvl3pPr marL="11430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3pPr>
              <a:lvl4pPr marL="16002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4pPr>
              <a:lvl5pPr marL="2057400" indent="-228600" algn="l" defTabSz="914400" rtl="0" eaLnBrk="1" latinLnBrk="0" hangingPunct="1">
                <a:lnSpc>
                  <a:spcPct val="90000"/>
                </a:lnSpc>
                <a:spcBef>
                  <a:spcPts val="500"/>
                </a:spcBef>
                <a:buClr>
                  <a:srgbClr val="FF8301"/>
                </a:buClr>
                <a:buFont typeface="Arial"/>
                <a:buChar char="•"/>
                <a:defRPr sz="1400" b="0" i="0" kern="1200">
                  <a:solidFill>
                    <a:srgbClr val="5A5D5F"/>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3600" dirty="0" smtClean="0">
                  <a:solidFill>
                    <a:srgbClr val="8A8C8C"/>
                  </a:solidFill>
                </a:rPr>
                <a:t>WOWZA POWERS</a:t>
              </a:r>
              <a:endParaRPr lang="en-US" sz="3600" b="1" dirty="0">
                <a:solidFill>
                  <a:srgbClr val="8A8C8C"/>
                </a:solidFill>
              </a:endParaRPr>
            </a:p>
          </p:txBody>
        </p:sp>
      </p:grpSp>
      <p:sp>
        <p:nvSpPr>
          <p:cNvPr id="25" name="TextBox 24"/>
          <p:cNvSpPr txBox="1"/>
          <p:nvPr/>
        </p:nvSpPr>
        <p:spPr>
          <a:xfrm>
            <a:off x="168203" y="4986531"/>
            <a:ext cx="2952369" cy="1259127"/>
          </a:xfrm>
          <a:prstGeom prst="rect">
            <a:avLst/>
          </a:prstGeom>
        </p:spPr>
        <p:txBody>
          <a:bodyPr vert="horz" wrap="none" lIns="91440" tIns="45720" rIns="91440" bIns="45720" rtlCol="0" anchor="t" anchorCtr="0">
            <a:normAutofit/>
          </a:bodyPr>
          <a:lstStyle/>
          <a:p>
            <a:pPr algn="ctr"/>
            <a:r>
              <a:rPr lang="en-US" sz="4000" b="1" dirty="0" smtClean="0">
                <a:solidFill>
                  <a:srgbClr val="FF8301"/>
                </a:solidFill>
                <a:latin typeface="Arial" charset="0"/>
                <a:ea typeface="Arial" charset="0"/>
                <a:cs typeface="Arial" charset="0"/>
              </a:rPr>
              <a:t>345,000</a:t>
            </a:r>
            <a:endParaRPr lang="en-US" sz="4000" b="1" dirty="0">
              <a:solidFill>
                <a:srgbClr val="FF8301"/>
              </a:solidFill>
              <a:latin typeface="Arial" charset="0"/>
              <a:ea typeface="Arial" charset="0"/>
              <a:cs typeface="Arial" charset="0"/>
            </a:endParaRPr>
          </a:p>
          <a:p>
            <a:pPr algn="ctr"/>
            <a:r>
              <a:rPr lang="en-US" sz="1400" b="1" dirty="0" smtClean="0">
                <a:solidFill>
                  <a:srgbClr val="5A5D5F"/>
                </a:solidFill>
                <a:latin typeface="Arial" charset="0"/>
                <a:ea typeface="Arial" charset="0"/>
                <a:cs typeface="Arial" charset="0"/>
              </a:rPr>
              <a:t>Hours of Live</a:t>
            </a:r>
          </a:p>
          <a:p>
            <a:pPr algn="ctr"/>
            <a:r>
              <a:rPr lang="en-US" sz="1400" b="1" dirty="0" smtClean="0">
                <a:solidFill>
                  <a:srgbClr val="5A5D5F"/>
                </a:solidFill>
                <a:latin typeface="Arial" charset="0"/>
                <a:ea typeface="Arial" charset="0"/>
                <a:cs typeface="Arial" charset="0"/>
              </a:rPr>
              <a:t>Transcoding per Day</a:t>
            </a:r>
            <a:endParaRPr lang="en-US" sz="1400" b="1" dirty="0">
              <a:solidFill>
                <a:srgbClr val="5A5D5F"/>
              </a:solidFill>
              <a:latin typeface="Arial" charset="0"/>
              <a:ea typeface="Arial" charset="0"/>
              <a:cs typeface="Arial" charset="0"/>
            </a:endParaRPr>
          </a:p>
          <a:p>
            <a:pPr algn="ctr"/>
            <a:endParaRPr lang="en-US" sz="4300" b="1" dirty="0">
              <a:solidFill>
                <a:srgbClr val="5A5D5F"/>
              </a:solidFill>
              <a:latin typeface="Arial" charset="0"/>
              <a:ea typeface="Arial" charset="0"/>
              <a:cs typeface="Arial" charset="0"/>
            </a:endParaRPr>
          </a:p>
        </p:txBody>
      </p:sp>
      <p:sp>
        <p:nvSpPr>
          <p:cNvPr id="26" name="Title 1"/>
          <p:cNvSpPr txBox="1">
            <a:spLocks/>
          </p:cNvSpPr>
          <p:nvPr/>
        </p:nvSpPr>
        <p:spPr>
          <a:xfrm>
            <a:off x="581285" y="353201"/>
            <a:ext cx="7867338" cy="601425"/>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2400" kern="1200">
                <a:solidFill>
                  <a:srgbClr val="5A5D5F"/>
                </a:solidFill>
                <a:latin typeface="Arial Bold" charset="0"/>
                <a:ea typeface="Arial Bold" charset="0"/>
                <a:cs typeface="Arial Bold" charset="0"/>
              </a:defRPr>
            </a:lvl1pPr>
          </a:lstStyle>
          <a:p>
            <a:r>
              <a:rPr lang="en-US" smtClean="0"/>
              <a:t>Wowza: Powerful, Proven Streaming Software</a:t>
            </a:r>
            <a:endParaRPr lang="en-US" dirty="0"/>
          </a:p>
        </p:txBody>
      </p:sp>
      <p:sp>
        <p:nvSpPr>
          <p:cNvPr id="27"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63432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5063" y="316373"/>
            <a:ext cx="7867338" cy="518399"/>
          </a:xfrm>
        </p:spPr>
        <p:txBody>
          <a:bodyPr>
            <a:normAutofit/>
          </a:bodyPr>
          <a:lstStyle/>
          <a:p>
            <a:r>
              <a:rPr lang="en-US" b="1" dirty="0" smtClean="0"/>
              <a:t>Wowza Customers</a:t>
            </a:r>
            <a:endParaRPr lang="en-US" b="1" dirty="0"/>
          </a:p>
        </p:txBody>
      </p:sp>
      <p:sp>
        <p:nvSpPr>
          <p:cNvPr id="26" name="Rectangle 25"/>
          <p:cNvSpPr/>
          <p:nvPr/>
        </p:nvSpPr>
        <p:spPr>
          <a:xfrm>
            <a:off x="613384" y="1003305"/>
            <a:ext cx="11150642" cy="292388"/>
          </a:xfrm>
          <a:prstGeom prst="rect">
            <a:avLst/>
          </a:prstGeom>
        </p:spPr>
        <p:txBody>
          <a:bodyPr wrap="square">
            <a:spAutoFit/>
          </a:bodyPr>
          <a:lstStyle/>
          <a:p>
            <a:pPr algn="ctr"/>
            <a:r>
              <a:rPr lang="en-US" sz="1300" b="1" dirty="0" smtClean="0">
                <a:solidFill>
                  <a:srgbClr val="8A8C8C"/>
                </a:solidFill>
                <a:latin typeface="Arial" charset="0"/>
                <a:ea typeface="Arial" charset="0"/>
                <a:cs typeface="Arial" charset="0"/>
              </a:rPr>
              <a:t>20,000 customers in 170 countries from the world’s most sophisticated Media, Telco, and Tech companies to small business &amp; developers</a:t>
            </a:r>
            <a:endParaRPr lang="en-US" sz="1300" b="1" dirty="0">
              <a:solidFill>
                <a:srgbClr val="8A8C8C"/>
              </a:solidFill>
              <a:latin typeface="Arial" charset="0"/>
              <a:ea typeface="Arial" charset="0"/>
              <a:cs typeface="Arial" charset="0"/>
            </a:endParaRPr>
          </a:p>
        </p:txBody>
      </p:sp>
      <p:grpSp>
        <p:nvGrpSpPr>
          <p:cNvPr id="3" name="Group 2"/>
          <p:cNvGrpSpPr>
            <a:grpSpLocks noChangeAspect="1"/>
          </p:cNvGrpSpPr>
          <p:nvPr/>
        </p:nvGrpSpPr>
        <p:grpSpPr>
          <a:xfrm>
            <a:off x="518343" y="1344527"/>
            <a:ext cx="11248823" cy="5120640"/>
            <a:chOff x="499488" y="1325673"/>
            <a:chExt cx="11286796" cy="5137926"/>
          </a:xfrm>
        </p:grpSpPr>
        <p:sp>
          <p:nvSpPr>
            <p:cNvPr id="129" name="Rectangle 128"/>
            <p:cNvSpPr/>
            <p:nvPr/>
          </p:nvSpPr>
          <p:spPr>
            <a:xfrm>
              <a:off x="5156412" y="1749177"/>
              <a:ext cx="1946672" cy="739607"/>
            </a:xfrm>
            <a:prstGeom prst="rect">
              <a:avLst/>
            </a:prstGeom>
            <a:solidFill>
              <a:srgbClr val="8A8C8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9839612" y="1749177"/>
              <a:ext cx="1946672" cy="739607"/>
            </a:xfrm>
            <a:prstGeom prst="rect">
              <a:avLst/>
            </a:prstGeom>
            <a:solidFill>
              <a:srgbClr val="8A8C8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573226" y="1749177"/>
              <a:ext cx="1946672" cy="739607"/>
            </a:xfrm>
            <a:prstGeom prst="rect">
              <a:avLst/>
            </a:prstGeom>
            <a:solidFill>
              <a:srgbClr val="8A8C8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a:off x="2845621" y="1749177"/>
              <a:ext cx="1946672" cy="739607"/>
            </a:xfrm>
            <a:prstGeom prst="rect">
              <a:avLst/>
            </a:prstGeom>
            <a:solidFill>
              <a:srgbClr val="8A8C8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7445925" y="1749177"/>
              <a:ext cx="1946672" cy="739607"/>
            </a:xfrm>
            <a:prstGeom prst="rect">
              <a:avLst/>
            </a:prstGeom>
            <a:solidFill>
              <a:srgbClr val="8A8C8C">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a:off x="9836461" y="1338229"/>
              <a:ext cx="1946672" cy="495028"/>
            </a:xfrm>
            <a:prstGeom prst="rect">
              <a:avLst/>
            </a:prstGeom>
            <a:solidFill>
              <a:srgbClr val="FF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7444335" y="1338229"/>
              <a:ext cx="1946672" cy="495028"/>
            </a:xfrm>
            <a:prstGeom prst="rect">
              <a:avLst/>
            </a:prstGeom>
            <a:solidFill>
              <a:srgbClr val="FF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2845585" y="1338229"/>
              <a:ext cx="1946672" cy="495028"/>
            </a:xfrm>
            <a:prstGeom prst="rect">
              <a:avLst/>
            </a:prstGeom>
            <a:solidFill>
              <a:srgbClr val="FF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573226" y="1338229"/>
              <a:ext cx="1946672" cy="495028"/>
            </a:xfrm>
            <a:prstGeom prst="rect">
              <a:avLst/>
            </a:prstGeom>
            <a:solidFill>
              <a:srgbClr val="FF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36462" y="4379778"/>
              <a:ext cx="524733" cy="421288"/>
            </a:xfrm>
            <a:prstGeom prst="rect">
              <a:avLst/>
            </a:prstGeom>
          </p:spPr>
        </p:pic>
        <p:pic>
          <p:nvPicPr>
            <p:cNvPr id="29" name="Picture 28"/>
            <p:cNvPicPr/>
            <p:nvPr/>
          </p:nvPicPr>
          <p:blipFill>
            <a:blip r:embed="rId4" cstate="screen">
              <a:extLst>
                <a:ext uri="{28A0092B-C50C-407E-A947-70E740481C1C}">
                  <a14:useLocalDpi xmlns:a14="http://schemas.microsoft.com/office/drawing/2010/main"/>
                </a:ext>
              </a:extLst>
            </a:blip>
            <a:stretch>
              <a:fillRect/>
            </a:stretch>
          </p:blipFill>
          <p:spPr>
            <a:xfrm>
              <a:off x="1739332" y="5807342"/>
              <a:ext cx="572316" cy="320767"/>
            </a:xfrm>
            <a:prstGeom prst="rect">
              <a:avLst/>
            </a:prstGeom>
          </p:spPr>
        </p:pic>
        <p:pic>
          <p:nvPicPr>
            <p:cNvPr id="30" name="Picture 29" descr="Logo_RGB.jp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743512" y="5318143"/>
              <a:ext cx="504071" cy="356436"/>
            </a:xfrm>
            <a:prstGeom prst="rect">
              <a:avLst/>
            </a:prstGeom>
          </p:spPr>
        </p:pic>
        <p:pic>
          <p:nvPicPr>
            <p:cNvPr id="39" name="Picture 38"/>
            <p:cNvPicPr/>
            <p:nvPr/>
          </p:nvPicPr>
          <p:blipFill>
            <a:blip r:embed="rId6" cstate="screen">
              <a:extLst>
                <a:ext uri="{28A0092B-C50C-407E-A947-70E740481C1C}">
                  <a14:useLocalDpi xmlns:a14="http://schemas.microsoft.com/office/drawing/2010/main"/>
                </a:ext>
              </a:extLst>
            </a:blip>
            <a:stretch>
              <a:fillRect/>
            </a:stretch>
          </p:blipFill>
          <p:spPr>
            <a:xfrm>
              <a:off x="702331" y="3949694"/>
              <a:ext cx="1575351" cy="219380"/>
            </a:xfrm>
            <a:prstGeom prst="rect">
              <a:avLst/>
            </a:prstGeom>
          </p:spPr>
        </p:pic>
        <p:pic>
          <p:nvPicPr>
            <p:cNvPr id="40" name="Picture 39"/>
            <p:cNvPicPr/>
            <p:nvPr/>
          </p:nvPicPr>
          <p:blipFill>
            <a:blip r:embed="rId7" cstate="screen">
              <a:extLst>
                <a:ext uri="{28A0092B-C50C-407E-A947-70E740481C1C}">
                  <a14:useLocalDpi xmlns:a14="http://schemas.microsoft.com/office/drawing/2010/main"/>
                </a:ext>
              </a:extLst>
            </a:blip>
            <a:stretch>
              <a:fillRect/>
            </a:stretch>
          </p:blipFill>
          <p:spPr>
            <a:xfrm>
              <a:off x="683582" y="4562266"/>
              <a:ext cx="978226" cy="218006"/>
            </a:xfrm>
            <a:prstGeom prst="rect">
              <a:avLst/>
            </a:prstGeom>
          </p:spPr>
        </p:pic>
        <p:pic>
          <p:nvPicPr>
            <p:cNvPr id="41" name="Picture 40"/>
            <p:cNvPicPr/>
            <p:nvPr/>
          </p:nvPicPr>
          <p:blipFill>
            <a:blip r:embed="rId8" cstate="screen">
              <a:extLst>
                <a:ext uri="{28A0092B-C50C-407E-A947-70E740481C1C}">
                  <a14:useLocalDpi xmlns:a14="http://schemas.microsoft.com/office/drawing/2010/main"/>
                </a:ext>
              </a:extLst>
            </a:blip>
            <a:stretch>
              <a:fillRect/>
            </a:stretch>
          </p:blipFill>
          <p:spPr>
            <a:xfrm>
              <a:off x="645325" y="3543350"/>
              <a:ext cx="1069049" cy="317584"/>
            </a:xfrm>
            <a:prstGeom prst="rect">
              <a:avLst/>
            </a:prstGeom>
          </p:spPr>
        </p:pic>
        <p:pic>
          <p:nvPicPr>
            <p:cNvPr id="42" name="Picture 41"/>
            <p:cNvPicPr/>
            <p:nvPr/>
          </p:nvPicPr>
          <p:blipFill>
            <a:blip r:embed="rId9" cstate="screen">
              <a:extLst>
                <a:ext uri="{28A0092B-C50C-407E-A947-70E740481C1C}">
                  <a14:useLocalDpi xmlns:a14="http://schemas.microsoft.com/office/drawing/2010/main"/>
                </a:ext>
              </a:extLst>
            </a:blip>
            <a:stretch>
              <a:fillRect/>
            </a:stretch>
          </p:blipFill>
          <p:spPr>
            <a:xfrm>
              <a:off x="675902" y="5600683"/>
              <a:ext cx="1092222" cy="239907"/>
            </a:xfrm>
            <a:prstGeom prst="rect">
              <a:avLst/>
            </a:prstGeom>
          </p:spPr>
        </p:pic>
        <p:pic>
          <p:nvPicPr>
            <p:cNvPr id="43" name="Picture 42"/>
            <p:cNvPicPr/>
            <p:nvPr/>
          </p:nvPicPr>
          <p:blipFill>
            <a:blip r:embed="rId10" cstate="screen">
              <a:extLst>
                <a:ext uri="{28A0092B-C50C-407E-A947-70E740481C1C}">
                  <a14:useLocalDpi xmlns:a14="http://schemas.microsoft.com/office/drawing/2010/main"/>
                </a:ext>
              </a:extLst>
            </a:blip>
            <a:stretch>
              <a:fillRect/>
            </a:stretch>
          </p:blipFill>
          <p:spPr>
            <a:xfrm>
              <a:off x="866341" y="4848188"/>
              <a:ext cx="1226062" cy="244548"/>
            </a:xfrm>
            <a:prstGeom prst="rect">
              <a:avLst/>
            </a:prstGeom>
          </p:spPr>
        </p:pic>
        <p:pic>
          <p:nvPicPr>
            <p:cNvPr id="44" name="Picture 43"/>
            <p:cNvPicPr/>
            <p:nvPr/>
          </p:nvPicPr>
          <p:blipFill>
            <a:blip r:embed="rId11" cstate="screen">
              <a:extLst>
                <a:ext uri="{28A0092B-C50C-407E-A947-70E740481C1C}">
                  <a14:useLocalDpi xmlns:a14="http://schemas.microsoft.com/office/drawing/2010/main"/>
                </a:ext>
              </a:extLst>
            </a:blip>
            <a:stretch>
              <a:fillRect/>
            </a:stretch>
          </p:blipFill>
          <p:spPr>
            <a:xfrm>
              <a:off x="907664" y="5163914"/>
              <a:ext cx="1062936" cy="170964"/>
            </a:xfrm>
            <a:prstGeom prst="rect">
              <a:avLst/>
            </a:prstGeom>
          </p:spPr>
        </p:pic>
        <p:pic>
          <p:nvPicPr>
            <p:cNvPr id="45" name="Picture 44"/>
            <p:cNvPicPr/>
            <p:nvPr/>
          </p:nvPicPr>
          <p:blipFill>
            <a:blip r:embed="rId12" cstate="screen">
              <a:extLst>
                <a:ext uri="{28A0092B-C50C-407E-A947-70E740481C1C}">
                  <a14:useLocalDpi xmlns:a14="http://schemas.microsoft.com/office/drawing/2010/main"/>
                </a:ext>
              </a:extLst>
            </a:blip>
            <a:stretch>
              <a:fillRect/>
            </a:stretch>
          </p:blipFill>
          <p:spPr>
            <a:xfrm>
              <a:off x="662066" y="5382202"/>
              <a:ext cx="1047715" cy="184510"/>
            </a:xfrm>
            <a:prstGeom prst="rect">
              <a:avLst/>
            </a:prstGeom>
          </p:spPr>
        </p:pic>
        <p:pic>
          <p:nvPicPr>
            <p:cNvPr id="46" name="Picture 45"/>
            <p:cNvPicPr/>
            <p:nvPr/>
          </p:nvPicPr>
          <p:blipFill>
            <a:blip r:embed="rId13" cstate="screen">
              <a:extLst>
                <a:ext uri="{28A0092B-C50C-407E-A947-70E740481C1C}">
                  <a14:useLocalDpi xmlns:a14="http://schemas.microsoft.com/office/drawing/2010/main"/>
                </a:ext>
              </a:extLst>
            </a:blip>
            <a:stretch>
              <a:fillRect/>
            </a:stretch>
          </p:blipFill>
          <p:spPr>
            <a:xfrm>
              <a:off x="881653" y="3251112"/>
              <a:ext cx="1075324" cy="258079"/>
            </a:xfrm>
            <a:prstGeom prst="rect">
              <a:avLst/>
            </a:prstGeom>
          </p:spPr>
        </p:pic>
        <p:pic>
          <p:nvPicPr>
            <p:cNvPr id="47" name="Picture 46"/>
            <p:cNvPicPr/>
            <p:nvPr/>
          </p:nvPicPr>
          <p:blipFill>
            <a:blip r:embed="rId14" cstate="screen">
              <a:extLst>
                <a:ext uri="{28A0092B-C50C-407E-A947-70E740481C1C}">
                  <a14:useLocalDpi xmlns:a14="http://schemas.microsoft.com/office/drawing/2010/main"/>
                </a:ext>
              </a:extLst>
            </a:blip>
            <a:stretch>
              <a:fillRect/>
            </a:stretch>
          </p:blipFill>
          <p:spPr>
            <a:xfrm>
              <a:off x="644718" y="5899480"/>
              <a:ext cx="1095502" cy="292949"/>
            </a:xfrm>
            <a:prstGeom prst="rect">
              <a:avLst/>
            </a:prstGeom>
          </p:spPr>
        </p:pic>
        <p:pic>
          <p:nvPicPr>
            <p:cNvPr id="48" name="Picture 47" descr="Kaltura.png"/>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089363" y="4231996"/>
              <a:ext cx="635432" cy="279987"/>
            </a:xfrm>
            <a:prstGeom prst="rect">
              <a:avLst/>
            </a:prstGeom>
          </p:spPr>
        </p:pic>
        <p:pic>
          <p:nvPicPr>
            <p:cNvPr id="49" name="Picture 48" descr="Macys.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05107" y="3362888"/>
              <a:ext cx="670099" cy="198646"/>
            </a:xfrm>
            <a:prstGeom prst="rect">
              <a:avLst/>
            </a:prstGeom>
          </p:spPr>
        </p:pic>
        <p:pic>
          <p:nvPicPr>
            <p:cNvPr id="50" name="Picture 49" descr="ramp.png"/>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677710" y="5055059"/>
              <a:ext cx="849110" cy="260394"/>
            </a:xfrm>
            <a:prstGeom prst="rect">
              <a:avLst/>
            </a:prstGeom>
          </p:spPr>
        </p:pic>
        <p:pic>
          <p:nvPicPr>
            <p:cNvPr id="51" name="Picture 50" descr="Home Depot.png"/>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074303" y="3802236"/>
              <a:ext cx="405929" cy="405929"/>
            </a:xfrm>
            <a:prstGeom prst="rect">
              <a:avLst/>
            </a:prstGeom>
          </p:spPr>
        </p:pic>
        <p:pic>
          <p:nvPicPr>
            <p:cNvPr id="52" name="Picture 51" descr="Intel.png"/>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885734" y="5573352"/>
              <a:ext cx="620921" cy="411360"/>
            </a:xfrm>
            <a:prstGeom prst="rect">
              <a:avLst/>
            </a:prstGeom>
          </p:spPr>
        </p:pic>
        <p:pic>
          <p:nvPicPr>
            <p:cNvPr id="53" name="Picture 52" descr="Intuit.png"/>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14550" y="4555603"/>
              <a:ext cx="624072" cy="182853"/>
            </a:xfrm>
            <a:prstGeom prst="rect">
              <a:avLst/>
            </a:prstGeom>
          </p:spPr>
        </p:pic>
        <p:sp>
          <p:nvSpPr>
            <p:cNvPr id="54" name="TextBox 53"/>
            <p:cNvSpPr txBox="1"/>
            <p:nvPr/>
          </p:nvSpPr>
          <p:spPr>
            <a:xfrm>
              <a:off x="499488" y="1444163"/>
              <a:ext cx="2012129" cy="276999"/>
            </a:xfrm>
            <a:prstGeom prst="rect">
              <a:avLst/>
            </a:prstGeom>
            <a:noFill/>
          </p:spPr>
          <p:txBody>
            <a:bodyPr wrap="square" rtlCol="0">
              <a:spAutoFit/>
            </a:bodyPr>
            <a:lstStyle/>
            <a:p>
              <a:pPr algn="ctr"/>
              <a:r>
                <a:rPr lang="en-US" sz="1200" b="1" dirty="0" smtClean="0">
                  <a:solidFill>
                    <a:schemeClr val="bg1"/>
                  </a:solidFill>
                  <a:latin typeface="Arial" charset="0"/>
                  <a:ea typeface="Arial" charset="0"/>
                  <a:cs typeface="Arial" charset="0"/>
                </a:rPr>
                <a:t>SERVICE PROVIDERS</a:t>
              </a:r>
              <a:endParaRPr lang="en-US" sz="1200" b="1" dirty="0">
                <a:solidFill>
                  <a:schemeClr val="bg1"/>
                </a:solidFill>
                <a:latin typeface="Arial" charset="0"/>
                <a:ea typeface="Arial" charset="0"/>
                <a:cs typeface="Arial" charset="0"/>
              </a:endParaRPr>
            </a:p>
          </p:txBody>
        </p:sp>
        <p:graphicFrame>
          <p:nvGraphicFramePr>
            <p:cNvPr id="55" name="Object 54"/>
            <p:cNvGraphicFramePr>
              <a:graphicFrameLocks noChangeAspect="1"/>
            </p:cNvGraphicFramePr>
            <p:nvPr>
              <p:extLst/>
            </p:nvPr>
          </p:nvGraphicFramePr>
          <p:xfrm>
            <a:off x="6364695" y="3785958"/>
            <a:ext cx="462812" cy="591371"/>
          </p:xfrm>
          <a:graphic>
            <a:graphicData uri="http://schemas.openxmlformats.org/presentationml/2006/ole">
              <mc:AlternateContent xmlns:mc="http://schemas.openxmlformats.org/markup-compatibility/2006">
                <mc:Choice xmlns:v="urn:schemas-microsoft-com:vml" Requires="v">
                  <p:oleObj spid="_x0000_s1210" name="Image" r:id="rId21" imgW="1542600" imgH="1971360" progId="Photoshop.Image.16">
                    <p:embed/>
                  </p:oleObj>
                </mc:Choice>
                <mc:Fallback>
                  <p:oleObj name="Image" r:id="rId21" imgW="1542600" imgH="1971360" progId="Photoshop.Image.16">
                    <p:embed/>
                    <p:pic>
                      <p:nvPicPr>
                        <p:cNvPr id="0" name=""/>
                        <p:cNvPicPr/>
                        <p:nvPr/>
                      </p:nvPicPr>
                      <p:blipFill>
                        <a:blip r:embed="rId22"/>
                        <a:stretch>
                          <a:fillRect/>
                        </a:stretch>
                      </p:blipFill>
                      <p:spPr>
                        <a:xfrm>
                          <a:off x="6364695" y="3785958"/>
                          <a:ext cx="462812" cy="591371"/>
                        </a:xfrm>
                        <a:prstGeom prst="rect">
                          <a:avLst/>
                        </a:prstGeom>
                      </p:spPr>
                    </p:pic>
                  </p:oleObj>
                </mc:Fallback>
              </mc:AlternateContent>
            </a:graphicData>
          </a:graphic>
        </p:graphicFrame>
        <p:graphicFrame>
          <p:nvGraphicFramePr>
            <p:cNvPr id="56" name="Object 55"/>
            <p:cNvGraphicFramePr>
              <a:graphicFrameLocks noChangeAspect="1"/>
            </p:cNvGraphicFramePr>
            <p:nvPr>
              <p:extLst/>
            </p:nvPr>
          </p:nvGraphicFramePr>
          <p:xfrm>
            <a:off x="5258807" y="3963164"/>
            <a:ext cx="763862" cy="256401"/>
          </p:xfrm>
          <a:graphic>
            <a:graphicData uri="http://schemas.openxmlformats.org/presentationml/2006/ole">
              <mc:AlternateContent xmlns:mc="http://schemas.openxmlformats.org/markup-compatibility/2006">
                <mc:Choice xmlns:v="urn:schemas-microsoft-com:vml" Requires="v">
                  <p:oleObj spid="_x0000_s1211" name="Image" r:id="rId23" imgW="2723760" imgH="914040" progId="Photoshop.Image.16">
                    <p:embed/>
                  </p:oleObj>
                </mc:Choice>
                <mc:Fallback>
                  <p:oleObj name="Image" r:id="rId23" imgW="2723760" imgH="914040" progId="Photoshop.Image.16">
                    <p:embed/>
                    <p:pic>
                      <p:nvPicPr>
                        <p:cNvPr id="0" name=""/>
                        <p:cNvPicPr/>
                        <p:nvPr/>
                      </p:nvPicPr>
                      <p:blipFill>
                        <a:blip r:embed="rId24"/>
                        <a:stretch>
                          <a:fillRect/>
                        </a:stretch>
                      </p:blipFill>
                      <p:spPr>
                        <a:xfrm>
                          <a:off x="5258807" y="3963164"/>
                          <a:ext cx="763862" cy="256401"/>
                        </a:xfrm>
                        <a:prstGeom prst="rect">
                          <a:avLst/>
                        </a:prstGeom>
                      </p:spPr>
                    </p:pic>
                  </p:oleObj>
                </mc:Fallback>
              </mc:AlternateContent>
            </a:graphicData>
          </a:graphic>
        </p:graphicFrame>
        <p:graphicFrame>
          <p:nvGraphicFramePr>
            <p:cNvPr id="57" name="Object 56"/>
            <p:cNvGraphicFramePr>
              <a:graphicFrameLocks noChangeAspect="1"/>
            </p:cNvGraphicFramePr>
            <p:nvPr>
              <p:extLst/>
            </p:nvPr>
          </p:nvGraphicFramePr>
          <p:xfrm>
            <a:off x="5637711" y="5734840"/>
            <a:ext cx="1083913" cy="341044"/>
          </p:xfrm>
          <a:graphic>
            <a:graphicData uri="http://schemas.openxmlformats.org/presentationml/2006/ole">
              <mc:AlternateContent xmlns:mc="http://schemas.openxmlformats.org/markup-compatibility/2006">
                <mc:Choice xmlns:v="urn:schemas-microsoft-com:vml" Requires="v">
                  <p:oleObj spid="_x0000_s1212" name="Image" r:id="rId25" imgW="3057120" imgH="961560" progId="Photoshop.Image.16">
                    <p:embed/>
                  </p:oleObj>
                </mc:Choice>
                <mc:Fallback>
                  <p:oleObj name="Image" r:id="rId25" imgW="3057120" imgH="961560" progId="Photoshop.Image.16">
                    <p:embed/>
                    <p:pic>
                      <p:nvPicPr>
                        <p:cNvPr id="0" name=""/>
                        <p:cNvPicPr/>
                        <p:nvPr/>
                      </p:nvPicPr>
                      <p:blipFill>
                        <a:blip r:embed="rId26"/>
                        <a:stretch>
                          <a:fillRect/>
                        </a:stretch>
                      </p:blipFill>
                      <p:spPr>
                        <a:xfrm>
                          <a:off x="5637711" y="5734840"/>
                          <a:ext cx="1083913" cy="341044"/>
                        </a:xfrm>
                        <a:prstGeom prst="rect">
                          <a:avLst/>
                        </a:prstGeom>
                      </p:spPr>
                    </p:pic>
                  </p:oleObj>
                </mc:Fallback>
              </mc:AlternateContent>
            </a:graphicData>
          </a:graphic>
        </p:graphicFrame>
        <p:graphicFrame>
          <p:nvGraphicFramePr>
            <p:cNvPr id="58" name="Object 57"/>
            <p:cNvGraphicFramePr>
              <a:graphicFrameLocks noChangeAspect="1"/>
            </p:cNvGraphicFramePr>
            <p:nvPr>
              <p:extLst/>
            </p:nvPr>
          </p:nvGraphicFramePr>
          <p:xfrm>
            <a:off x="5542893" y="4943695"/>
            <a:ext cx="1178731" cy="256614"/>
          </p:xfrm>
          <a:graphic>
            <a:graphicData uri="http://schemas.openxmlformats.org/presentationml/2006/ole">
              <mc:AlternateContent xmlns:mc="http://schemas.openxmlformats.org/markup-compatibility/2006">
                <mc:Choice xmlns:v="urn:schemas-microsoft-com:vml" Requires="v">
                  <p:oleObj spid="_x0000_s1213" name="Image" r:id="rId27" imgW="3980880" imgH="866520" progId="Photoshop.Image.16">
                    <p:embed/>
                  </p:oleObj>
                </mc:Choice>
                <mc:Fallback>
                  <p:oleObj name="Image" r:id="rId27" imgW="3980880" imgH="866520" progId="Photoshop.Image.16">
                    <p:embed/>
                    <p:pic>
                      <p:nvPicPr>
                        <p:cNvPr id="0" name=""/>
                        <p:cNvPicPr/>
                        <p:nvPr/>
                      </p:nvPicPr>
                      <p:blipFill>
                        <a:blip r:embed="rId28"/>
                        <a:stretch>
                          <a:fillRect/>
                        </a:stretch>
                      </p:blipFill>
                      <p:spPr>
                        <a:xfrm>
                          <a:off x="5542893" y="4943695"/>
                          <a:ext cx="1178731" cy="256614"/>
                        </a:xfrm>
                        <a:prstGeom prst="rect">
                          <a:avLst/>
                        </a:prstGeom>
                      </p:spPr>
                    </p:pic>
                  </p:oleObj>
                </mc:Fallback>
              </mc:AlternateContent>
            </a:graphicData>
          </a:graphic>
        </p:graphicFrame>
        <p:graphicFrame>
          <p:nvGraphicFramePr>
            <p:cNvPr id="60" name="Object 59"/>
            <p:cNvGraphicFramePr>
              <a:graphicFrameLocks noChangeAspect="1"/>
            </p:cNvGraphicFramePr>
            <p:nvPr>
              <p:extLst/>
            </p:nvPr>
          </p:nvGraphicFramePr>
          <p:xfrm>
            <a:off x="5380559" y="3343228"/>
            <a:ext cx="649297" cy="494285"/>
          </p:xfrm>
          <a:graphic>
            <a:graphicData uri="http://schemas.openxmlformats.org/presentationml/2006/ole">
              <mc:AlternateContent xmlns:mc="http://schemas.openxmlformats.org/markup-compatibility/2006">
                <mc:Choice xmlns:v="urn:schemas-microsoft-com:vml" Requires="v">
                  <p:oleObj spid="_x0000_s1214" name="Image" r:id="rId29" imgW="2114280" imgH="1609200" progId="Photoshop.Image.16">
                    <p:embed/>
                  </p:oleObj>
                </mc:Choice>
                <mc:Fallback>
                  <p:oleObj name="Image" r:id="rId29" imgW="2114280" imgH="1609200" progId="Photoshop.Image.16">
                    <p:embed/>
                    <p:pic>
                      <p:nvPicPr>
                        <p:cNvPr id="0" name=""/>
                        <p:cNvPicPr/>
                        <p:nvPr/>
                      </p:nvPicPr>
                      <p:blipFill>
                        <a:blip r:embed="rId30"/>
                        <a:stretch>
                          <a:fillRect/>
                        </a:stretch>
                      </p:blipFill>
                      <p:spPr>
                        <a:xfrm>
                          <a:off x="5380559" y="3343228"/>
                          <a:ext cx="649297" cy="494285"/>
                        </a:xfrm>
                        <a:prstGeom prst="rect">
                          <a:avLst/>
                        </a:prstGeom>
                      </p:spPr>
                    </p:pic>
                  </p:oleObj>
                </mc:Fallback>
              </mc:AlternateContent>
            </a:graphicData>
          </a:graphic>
        </p:graphicFrame>
        <p:graphicFrame>
          <p:nvGraphicFramePr>
            <p:cNvPr id="61" name="Object 60"/>
            <p:cNvGraphicFramePr>
              <a:graphicFrameLocks noChangeAspect="1"/>
            </p:cNvGraphicFramePr>
            <p:nvPr>
              <p:extLst/>
            </p:nvPr>
          </p:nvGraphicFramePr>
          <p:xfrm>
            <a:off x="6260637" y="3210638"/>
            <a:ext cx="536123" cy="568705"/>
          </p:xfrm>
          <a:graphic>
            <a:graphicData uri="http://schemas.openxmlformats.org/presentationml/2006/ole">
              <mc:AlternateContent xmlns:mc="http://schemas.openxmlformats.org/markup-compatibility/2006">
                <mc:Choice xmlns:v="urn:schemas-microsoft-com:vml" Requires="v">
                  <p:oleObj spid="_x0000_s1215" name="Image" r:id="rId31" imgW="1723680" imgH="1828440" progId="Photoshop.Image.16">
                    <p:embed/>
                  </p:oleObj>
                </mc:Choice>
                <mc:Fallback>
                  <p:oleObj name="Image" r:id="rId31" imgW="1723680" imgH="1828440" progId="Photoshop.Image.16">
                    <p:embed/>
                    <p:pic>
                      <p:nvPicPr>
                        <p:cNvPr id="0" name=""/>
                        <p:cNvPicPr/>
                        <p:nvPr/>
                      </p:nvPicPr>
                      <p:blipFill>
                        <a:blip r:embed="rId32"/>
                        <a:stretch>
                          <a:fillRect/>
                        </a:stretch>
                      </p:blipFill>
                      <p:spPr>
                        <a:xfrm>
                          <a:off x="6260637" y="3210638"/>
                          <a:ext cx="536123" cy="568705"/>
                        </a:xfrm>
                        <a:prstGeom prst="rect">
                          <a:avLst/>
                        </a:prstGeom>
                      </p:spPr>
                    </p:pic>
                  </p:oleObj>
                </mc:Fallback>
              </mc:AlternateContent>
            </a:graphicData>
          </a:graphic>
        </p:graphicFrame>
        <p:sp>
          <p:nvSpPr>
            <p:cNvPr id="62" name="TextBox 61"/>
            <p:cNvSpPr txBox="1"/>
            <p:nvPr/>
          </p:nvSpPr>
          <p:spPr>
            <a:xfrm>
              <a:off x="2924364" y="1361694"/>
              <a:ext cx="1762099" cy="461665"/>
            </a:xfrm>
            <a:prstGeom prst="rect">
              <a:avLst/>
            </a:prstGeom>
            <a:noFill/>
          </p:spPr>
          <p:txBody>
            <a:bodyPr wrap="square" rtlCol="0">
              <a:spAutoFit/>
            </a:bodyPr>
            <a:lstStyle/>
            <a:p>
              <a:pPr algn="ctr"/>
              <a:r>
                <a:rPr lang="en-US" sz="1200" b="1" dirty="0" smtClean="0">
                  <a:solidFill>
                    <a:schemeClr val="bg1"/>
                  </a:solidFill>
                  <a:latin typeface="Arial" charset="0"/>
                  <a:ea typeface="Arial" charset="0"/>
                  <a:cs typeface="Arial" charset="0"/>
                </a:rPr>
                <a:t>ENTERPRISE &amp; GOVERNMENT</a:t>
              </a:r>
              <a:endParaRPr lang="en-US" sz="1200" b="1" dirty="0">
                <a:solidFill>
                  <a:schemeClr val="bg1"/>
                </a:solidFill>
                <a:latin typeface="Arial" charset="0"/>
                <a:ea typeface="Arial" charset="0"/>
                <a:cs typeface="Arial" charset="0"/>
              </a:endParaRPr>
            </a:p>
          </p:txBody>
        </p:sp>
        <p:sp>
          <p:nvSpPr>
            <p:cNvPr id="65" name="TextBox 64"/>
            <p:cNvSpPr txBox="1"/>
            <p:nvPr/>
          </p:nvSpPr>
          <p:spPr>
            <a:xfrm>
              <a:off x="7526454" y="1452580"/>
              <a:ext cx="1762099" cy="276999"/>
            </a:xfrm>
            <a:prstGeom prst="rect">
              <a:avLst/>
            </a:prstGeom>
            <a:noFill/>
          </p:spPr>
          <p:txBody>
            <a:bodyPr wrap="square" rtlCol="0">
              <a:spAutoFit/>
            </a:bodyPr>
            <a:lstStyle/>
            <a:p>
              <a:pPr algn="ctr"/>
              <a:r>
                <a:rPr lang="en-US" sz="1200" b="1" dirty="0" smtClean="0">
                  <a:solidFill>
                    <a:schemeClr val="bg1"/>
                  </a:solidFill>
                  <a:latin typeface="Arial" charset="0"/>
                  <a:ea typeface="Arial" charset="0"/>
                  <a:cs typeface="Arial" charset="0"/>
                </a:rPr>
                <a:t>EDUCATION</a:t>
              </a:r>
              <a:endParaRPr lang="en-US" sz="1200" b="1" dirty="0">
                <a:solidFill>
                  <a:schemeClr val="bg1"/>
                </a:solidFill>
                <a:latin typeface="Arial" charset="0"/>
                <a:ea typeface="Arial" charset="0"/>
                <a:cs typeface="Arial" charset="0"/>
              </a:endParaRPr>
            </a:p>
          </p:txBody>
        </p:sp>
        <p:sp>
          <p:nvSpPr>
            <p:cNvPr id="66" name="TextBox 65"/>
            <p:cNvSpPr txBox="1"/>
            <p:nvPr/>
          </p:nvSpPr>
          <p:spPr>
            <a:xfrm>
              <a:off x="632920" y="1872363"/>
              <a:ext cx="1836662" cy="553998"/>
            </a:xfrm>
            <a:prstGeom prst="rect">
              <a:avLst/>
            </a:prstGeom>
            <a:noFill/>
          </p:spPr>
          <p:txBody>
            <a:bodyPr wrap="square" rtlCol="0">
              <a:spAutoFit/>
            </a:bodyPr>
            <a:lstStyle/>
            <a:p>
              <a:pPr algn="ctr"/>
              <a:r>
                <a:rPr lang="en-US" sz="1000" dirty="0" smtClean="0">
                  <a:solidFill>
                    <a:srgbClr val="5A5D5F"/>
                  </a:solidFill>
                  <a:latin typeface="Arial" charset="0"/>
                  <a:ea typeface="Arial" charset="0"/>
                  <a:cs typeface="Arial" charset="0"/>
                </a:rPr>
                <a:t>Video comprised 64% of global internet traffic in 2014 and will reach 80% by 2019</a:t>
              </a:r>
            </a:p>
          </p:txBody>
        </p:sp>
        <p:sp>
          <p:nvSpPr>
            <p:cNvPr id="67" name="TextBox 66"/>
            <p:cNvSpPr txBox="1"/>
            <p:nvPr/>
          </p:nvSpPr>
          <p:spPr>
            <a:xfrm>
              <a:off x="2800803" y="1872363"/>
              <a:ext cx="2035148" cy="553998"/>
            </a:xfrm>
            <a:prstGeom prst="rect">
              <a:avLst/>
            </a:prstGeom>
            <a:noFill/>
          </p:spPr>
          <p:txBody>
            <a:bodyPr wrap="square" rtlCol="0">
              <a:spAutoFit/>
            </a:bodyPr>
            <a:lstStyle/>
            <a:p>
              <a:pPr algn="ctr"/>
              <a:r>
                <a:rPr lang="en-US" sz="1000" dirty="0" smtClean="0">
                  <a:solidFill>
                    <a:srgbClr val="5A5D5F"/>
                  </a:solidFill>
                  <a:latin typeface="Arial" charset="0"/>
                  <a:ea typeface="Arial" charset="0"/>
                  <a:cs typeface="Arial" charset="0"/>
                </a:rPr>
                <a:t>94% of young executives say video breaks down language barriers in the global market</a:t>
              </a:r>
              <a:endParaRPr lang="en-US" sz="1000" dirty="0">
                <a:solidFill>
                  <a:srgbClr val="5A5D5F"/>
                </a:solidFill>
                <a:latin typeface="Arial" charset="0"/>
                <a:ea typeface="Arial" charset="0"/>
                <a:cs typeface="Arial" charset="0"/>
              </a:endParaRPr>
            </a:p>
          </p:txBody>
        </p:sp>
        <p:sp>
          <p:nvSpPr>
            <p:cNvPr id="68" name="TextBox 67"/>
            <p:cNvSpPr txBox="1"/>
            <p:nvPr/>
          </p:nvSpPr>
          <p:spPr>
            <a:xfrm>
              <a:off x="5306263" y="1872363"/>
              <a:ext cx="1568600" cy="553998"/>
            </a:xfrm>
            <a:prstGeom prst="rect">
              <a:avLst/>
            </a:prstGeom>
            <a:noFill/>
          </p:spPr>
          <p:txBody>
            <a:bodyPr wrap="square" rtlCol="0">
              <a:spAutoFit/>
            </a:bodyPr>
            <a:lstStyle/>
            <a:p>
              <a:pPr algn="ctr"/>
              <a:r>
                <a:rPr lang="en-US" sz="1000" dirty="0" smtClean="0">
                  <a:solidFill>
                    <a:srgbClr val="5A5D5F"/>
                  </a:solidFill>
                  <a:latin typeface="Arial" charset="0"/>
                  <a:ea typeface="Arial" charset="0"/>
                  <a:cs typeface="Arial" charset="0"/>
                </a:rPr>
                <a:t>Viewers of sports on mobile devices` doubled from 2011 to 2015</a:t>
              </a:r>
              <a:endParaRPr lang="en-US" sz="1000" dirty="0">
                <a:solidFill>
                  <a:srgbClr val="5A5D5F"/>
                </a:solidFill>
                <a:latin typeface="Arial" charset="0"/>
                <a:ea typeface="Arial" charset="0"/>
                <a:cs typeface="Arial" charset="0"/>
              </a:endParaRPr>
            </a:p>
          </p:txBody>
        </p:sp>
        <p:sp>
          <p:nvSpPr>
            <p:cNvPr id="69" name="TextBox 68"/>
            <p:cNvSpPr txBox="1"/>
            <p:nvPr/>
          </p:nvSpPr>
          <p:spPr>
            <a:xfrm>
              <a:off x="7546006" y="1871428"/>
              <a:ext cx="1779557" cy="555868"/>
            </a:xfrm>
            <a:prstGeom prst="rect">
              <a:avLst/>
            </a:prstGeom>
            <a:noFill/>
          </p:spPr>
          <p:txBody>
            <a:bodyPr wrap="square" rtlCol="0">
              <a:spAutoFit/>
            </a:bodyPr>
            <a:lstStyle/>
            <a:p>
              <a:pPr algn="ctr"/>
              <a:r>
                <a:rPr lang="en-US" sz="1000" dirty="0">
                  <a:solidFill>
                    <a:srgbClr val="5A5D5F"/>
                  </a:solidFill>
                  <a:latin typeface="Arial" charset="0"/>
                  <a:ea typeface="Arial" charset="0"/>
                  <a:cs typeface="Arial" charset="0"/>
                </a:rPr>
                <a:t>66% of university respondents said streaming is a top strategic initiative</a:t>
              </a:r>
            </a:p>
          </p:txBody>
        </p:sp>
        <p:sp>
          <p:nvSpPr>
            <p:cNvPr id="70" name="TextBox 69"/>
            <p:cNvSpPr txBox="1"/>
            <p:nvPr/>
          </p:nvSpPr>
          <p:spPr>
            <a:xfrm>
              <a:off x="612080" y="2595182"/>
              <a:ext cx="1845807" cy="507831"/>
            </a:xfrm>
            <a:prstGeom prst="rect">
              <a:avLst/>
            </a:prstGeom>
            <a:noFill/>
          </p:spPr>
          <p:txBody>
            <a:bodyPr wrap="square" rtlCol="0">
              <a:spAutoFit/>
            </a:bodyPr>
            <a:lstStyle/>
            <a:p>
              <a:pPr algn="ctr"/>
              <a:r>
                <a:rPr lang="en-US" sz="900" b="1" dirty="0" smtClean="0">
                  <a:solidFill>
                    <a:srgbClr val="5A5D5F"/>
                  </a:solidFill>
                  <a:latin typeface="Arial" charset="0"/>
                  <a:ea typeface="Arial" charset="0"/>
                  <a:cs typeface="Arial" charset="0"/>
                </a:rPr>
                <a:t>~40% OF CDNS </a:t>
              </a:r>
            </a:p>
            <a:p>
              <a:pPr algn="ctr"/>
              <a:r>
                <a:rPr lang="en-US" sz="900" b="1" dirty="0" smtClean="0">
                  <a:solidFill>
                    <a:srgbClr val="5A5D5F"/>
                  </a:solidFill>
                  <a:latin typeface="Arial" charset="0"/>
                  <a:ea typeface="Arial" charset="0"/>
                  <a:cs typeface="Arial" charset="0"/>
                </a:rPr>
                <a:t>WORLDWIDE RUN </a:t>
              </a:r>
            </a:p>
            <a:p>
              <a:pPr algn="ctr"/>
              <a:r>
                <a:rPr lang="en-US" sz="900" b="1" dirty="0" smtClean="0">
                  <a:solidFill>
                    <a:srgbClr val="5A5D5F"/>
                  </a:solidFill>
                  <a:latin typeface="Arial" charset="0"/>
                  <a:ea typeface="Arial" charset="0"/>
                  <a:cs typeface="Arial" charset="0"/>
                </a:rPr>
                <a:t>WOWZA</a:t>
              </a:r>
            </a:p>
          </p:txBody>
        </p:sp>
        <p:sp>
          <p:nvSpPr>
            <p:cNvPr id="71" name="TextBox 70"/>
            <p:cNvSpPr txBox="1"/>
            <p:nvPr/>
          </p:nvSpPr>
          <p:spPr>
            <a:xfrm>
              <a:off x="2905510" y="2525932"/>
              <a:ext cx="1833120" cy="646331"/>
            </a:xfrm>
            <a:prstGeom prst="rect">
              <a:avLst/>
            </a:prstGeom>
            <a:noFill/>
          </p:spPr>
          <p:txBody>
            <a:bodyPr wrap="square" rtlCol="0">
              <a:spAutoFit/>
            </a:bodyPr>
            <a:lstStyle/>
            <a:p>
              <a:pPr algn="ctr"/>
              <a:r>
                <a:rPr lang="en-US" sz="900" b="1" dirty="0" smtClean="0">
                  <a:solidFill>
                    <a:srgbClr val="5A5D5F"/>
                  </a:solidFill>
                  <a:latin typeface="Arial" charset="0"/>
                  <a:ea typeface="Arial" charset="0"/>
                  <a:cs typeface="Arial" charset="0"/>
                </a:rPr>
                <a:t>70+ </a:t>
              </a:r>
              <a:r>
                <a:rPr lang="en-US" sz="900" b="1" dirty="0">
                  <a:solidFill>
                    <a:srgbClr val="5A5D5F"/>
                  </a:solidFill>
                  <a:latin typeface="Arial" charset="0"/>
                  <a:ea typeface="Arial" charset="0"/>
                  <a:cs typeface="Arial" charset="0"/>
                </a:rPr>
                <a:t>PERCENT OF GARTNER’S ENTERPRISE </a:t>
              </a:r>
              <a:r>
                <a:rPr lang="en-US" sz="900" b="1" dirty="0" smtClean="0">
                  <a:solidFill>
                    <a:srgbClr val="5A5D5F"/>
                  </a:solidFill>
                  <a:latin typeface="Arial" charset="0"/>
                  <a:ea typeface="Arial" charset="0"/>
                  <a:cs typeface="Arial" charset="0"/>
                </a:rPr>
                <a:t>VIDEO QUADRANT</a:t>
              </a:r>
            </a:p>
            <a:p>
              <a:pPr algn="ctr"/>
              <a:r>
                <a:rPr lang="en-US" sz="900" b="1" dirty="0" smtClean="0">
                  <a:solidFill>
                    <a:srgbClr val="5A5D5F"/>
                  </a:solidFill>
                  <a:latin typeface="Arial" charset="0"/>
                  <a:ea typeface="Arial" charset="0"/>
                  <a:cs typeface="Arial" charset="0"/>
                </a:rPr>
                <a:t>RUNS WOWZA</a:t>
              </a:r>
              <a:endParaRPr lang="en-US" sz="900" b="1" dirty="0">
                <a:solidFill>
                  <a:srgbClr val="5A5D5F"/>
                </a:solidFill>
                <a:latin typeface="Arial" charset="0"/>
                <a:ea typeface="Arial" charset="0"/>
                <a:cs typeface="Arial" charset="0"/>
              </a:endParaRPr>
            </a:p>
          </p:txBody>
        </p:sp>
        <p:sp>
          <p:nvSpPr>
            <p:cNvPr id="72" name="TextBox 71"/>
            <p:cNvSpPr txBox="1"/>
            <p:nvPr/>
          </p:nvSpPr>
          <p:spPr>
            <a:xfrm>
              <a:off x="5195295" y="2595182"/>
              <a:ext cx="1851909" cy="507831"/>
            </a:xfrm>
            <a:prstGeom prst="rect">
              <a:avLst/>
            </a:prstGeom>
            <a:noFill/>
          </p:spPr>
          <p:txBody>
            <a:bodyPr wrap="square" rtlCol="0">
              <a:spAutoFit/>
            </a:bodyPr>
            <a:lstStyle/>
            <a:p>
              <a:pPr algn="ctr"/>
              <a:r>
                <a:rPr lang="en-US" sz="900" b="1" dirty="0" smtClean="0">
                  <a:solidFill>
                    <a:srgbClr val="5A5D5F"/>
                  </a:solidFill>
                  <a:latin typeface="Arial" charset="0"/>
                  <a:ea typeface="Arial" charset="0"/>
                  <a:cs typeface="Arial" charset="0"/>
                </a:rPr>
                <a:t>EVERY MINOR LEAGUE  BASEBALL GAME RUNS </a:t>
              </a:r>
              <a:br>
                <a:rPr lang="en-US" sz="900" b="1" dirty="0" smtClean="0">
                  <a:solidFill>
                    <a:srgbClr val="5A5D5F"/>
                  </a:solidFill>
                  <a:latin typeface="Arial" charset="0"/>
                  <a:ea typeface="Arial" charset="0"/>
                  <a:cs typeface="Arial" charset="0"/>
                </a:rPr>
              </a:br>
              <a:r>
                <a:rPr lang="en-US" sz="900" b="1" dirty="0" smtClean="0">
                  <a:solidFill>
                    <a:srgbClr val="5A5D5F"/>
                  </a:solidFill>
                  <a:latin typeface="Arial" charset="0"/>
                  <a:ea typeface="Arial" charset="0"/>
                  <a:cs typeface="Arial" charset="0"/>
                </a:rPr>
                <a:t>ON WOWZA</a:t>
              </a:r>
            </a:p>
          </p:txBody>
        </p:sp>
        <p:sp>
          <p:nvSpPr>
            <p:cNvPr id="73" name="TextBox 72"/>
            <p:cNvSpPr txBox="1"/>
            <p:nvPr/>
          </p:nvSpPr>
          <p:spPr>
            <a:xfrm>
              <a:off x="7514449" y="2594325"/>
              <a:ext cx="1835765" cy="509545"/>
            </a:xfrm>
            <a:prstGeom prst="rect">
              <a:avLst/>
            </a:prstGeom>
            <a:noFill/>
          </p:spPr>
          <p:txBody>
            <a:bodyPr wrap="square" rtlCol="0">
              <a:spAutoFit/>
            </a:bodyPr>
            <a:lstStyle/>
            <a:p>
              <a:pPr algn="ctr"/>
              <a:r>
                <a:rPr lang="en-US" sz="900" b="1" dirty="0">
                  <a:solidFill>
                    <a:srgbClr val="5A5D5F"/>
                  </a:solidFill>
                  <a:latin typeface="Arial" charset="0"/>
                  <a:ea typeface="Arial" charset="0"/>
                  <a:cs typeface="Arial" charset="0"/>
                </a:rPr>
                <a:t>85% </a:t>
              </a:r>
              <a:r>
                <a:rPr lang="en-US" sz="900" b="1" dirty="0" smtClean="0">
                  <a:solidFill>
                    <a:srgbClr val="5A5D5F"/>
                  </a:solidFill>
                  <a:latin typeface="Arial" charset="0"/>
                  <a:ea typeface="Arial" charset="0"/>
                  <a:cs typeface="Arial" charset="0"/>
                </a:rPr>
                <a:t>OF THE TOP 25 </a:t>
              </a:r>
              <a:r>
                <a:rPr lang="en-US" sz="900" b="1" dirty="0">
                  <a:solidFill>
                    <a:srgbClr val="5A5D5F"/>
                  </a:solidFill>
                  <a:latin typeface="Arial" charset="0"/>
                  <a:ea typeface="Arial" charset="0"/>
                  <a:cs typeface="Arial" charset="0"/>
                </a:rPr>
                <a:t>U.S. </a:t>
              </a:r>
              <a:r>
                <a:rPr lang="en-US" sz="900" b="1" dirty="0" smtClean="0">
                  <a:solidFill>
                    <a:srgbClr val="5A5D5F"/>
                  </a:solidFill>
                  <a:latin typeface="Arial" charset="0"/>
                  <a:ea typeface="Arial" charset="0"/>
                  <a:cs typeface="Arial" charset="0"/>
                </a:rPr>
                <a:t>UNIVERSITIES, WITH 100% OF IVY LEAGUE RUN WOWZA</a:t>
              </a:r>
            </a:p>
          </p:txBody>
        </p:sp>
        <p:sp>
          <p:nvSpPr>
            <p:cNvPr id="74" name="TextBox 73"/>
            <p:cNvSpPr txBox="1"/>
            <p:nvPr/>
          </p:nvSpPr>
          <p:spPr>
            <a:xfrm>
              <a:off x="9930503" y="1440280"/>
              <a:ext cx="1762099" cy="276999"/>
            </a:xfrm>
            <a:prstGeom prst="rect">
              <a:avLst/>
            </a:prstGeom>
            <a:noFill/>
          </p:spPr>
          <p:txBody>
            <a:bodyPr wrap="square" rtlCol="0">
              <a:spAutoFit/>
            </a:bodyPr>
            <a:lstStyle/>
            <a:p>
              <a:pPr algn="ctr"/>
              <a:r>
                <a:rPr lang="en-US" sz="1200" b="1" dirty="0" smtClean="0">
                  <a:solidFill>
                    <a:schemeClr val="bg1"/>
                  </a:solidFill>
                  <a:latin typeface="Arial" charset="0"/>
                  <a:ea typeface="Arial" charset="0"/>
                  <a:cs typeface="Arial" charset="0"/>
                </a:rPr>
                <a:t>EVERYONE</a:t>
              </a:r>
              <a:endParaRPr lang="en-US" sz="1200" b="1" dirty="0">
                <a:solidFill>
                  <a:schemeClr val="bg1"/>
                </a:solidFill>
                <a:latin typeface="Arial" charset="0"/>
                <a:ea typeface="Arial" charset="0"/>
                <a:cs typeface="Arial" charset="0"/>
              </a:endParaRPr>
            </a:p>
          </p:txBody>
        </p:sp>
        <p:pic>
          <p:nvPicPr>
            <p:cNvPr id="75" name="Picture 74"/>
            <p:cNvPicPr>
              <a:picLocks noChangeAspect="1"/>
            </p:cNvPicPr>
            <p:nvPr/>
          </p:nvPicPr>
          <p:blipFill rotWithShape="1">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02507" y="4235409"/>
              <a:ext cx="1146766" cy="213949"/>
            </a:xfrm>
            <a:prstGeom prst="rect">
              <a:avLst/>
            </a:prstGeom>
          </p:spPr>
        </p:pic>
        <p:pic>
          <p:nvPicPr>
            <p:cNvPr id="76" name="Picture 75"/>
            <p:cNvPicPr>
              <a:picLocks noChangeAspect="1"/>
            </p:cNvPicPr>
            <p:nvPr/>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929786" y="3812035"/>
              <a:ext cx="947454" cy="220444"/>
            </a:xfrm>
            <a:prstGeom prst="rect">
              <a:avLst/>
            </a:prstGeom>
          </p:spPr>
        </p:pic>
        <p:pic>
          <p:nvPicPr>
            <p:cNvPr id="77" name="Picture 51"/>
            <p:cNvPicPr>
              <a:picLocks noChangeAspect="1" noChangeArrowheads="1"/>
            </p:cNvPicPr>
            <p:nvPr/>
          </p:nvPicPr>
          <p:blipFill>
            <a:blip r:embed="rId35" cstate="screen">
              <a:extLst>
                <a:ext uri="{28A0092B-C50C-407E-A947-70E740481C1C}">
                  <a14:useLocalDpi xmlns:a14="http://schemas.microsoft.com/office/drawing/2010/main"/>
                </a:ext>
              </a:extLst>
            </a:blip>
            <a:stretch>
              <a:fillRect/>
            </a:stretch>
          </p:blipFill>
          <p:spPr bwMode="auto">
            <a:xfrm>
              <a:off x="2896053" y="3315455"/>
              <a:ext cx="870596" cy="2901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8" name="Picture 47" descr="C:\Users\Alex\Wowza\Logo\Video Loop Logos\Ent &amp; gov\usaf_logo.jpg"/>
            <p:cNvPicPr>
              <a:picLocks noChangeAspect="1" noChangeArrowheads="1"/>
            </p:cNvPicPr>
            <p:nvPr/>
          </p:nvPicPr>
          <p:blipFill>
            <a:blip r:embed="rId36"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999761" y="4796630"/>
              <a:ext cx="527623" cy="484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9" name="Picture 12" descr="http://spacebio.com/wp-content/uploads/2011/12/new-trans-copy.gif"/>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2956468" y="5543253"/>
              <a:ext cx="616487" cy="510769"/>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79" descr="UMaine.jpeg"/>
            <p:cNvPicPr>
              <a:picLocks noChangeAspect="1"/>
            </p:cNvPicPr>
            <p:nvPr/>
          </p:nvPicPr>
          <p:blipFill>
            <a:blip r:embed="rId3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470230" y="3330826"/>
              <a:ext cx="835097" cy="259669"/>
            </a:xfrm>
            <a:prstGeom prst="rect">
              <a:avLst/>
            </a:prstGeom>
          </p:spPr>
        </p:pic>
        <p:pic>
          <p:nvPicPr>
            <p:cNvPr id="81" name="Picture 16" descr="http://jimsthreedot.files.wordpress.com/2013/11/stanford-cardinal-logo.jpg"/>
            <p:cNvPicPr>
              <a:picLocks noChangeAspect="1" noChangeArrowheads="1"/>
            </p:cNvPicPr>
            <p:nvPr/>
          </p:nvPicPr>
          <p:blipFill>
            <a:blip r:embed="rId39" cstate="screen">
              <a:clrChange>
                <a:clrFrom>
                  <a:srgbClr val="EEEEEE"/>
                </a:clrFrom>
                <a:clrTo>
                  <a:srgbClr val="EEEEEE">
                    <a:alpha val="0"/>
                  </a:srgbClr>
                </a:clrTo>
              </a:clrChange>
              <a:extLst>
                <a:ext uri="{28A0092B-C50C-407E-A947-70E740481C1C}">
                  <a14:useLocalDpi xmlns:a14="http://schemas.microsoft.com/office/drawing/2010/main"/>
                </a:ext>
              </a:extLst>
            </a:blip>
            <a:srcRect/>
            <a:stretch>
              <a:fillRect/>
            </a:stretch>
          </p:blipFill>
          <p:spPr bwMode="auto">
            <a:xfrm>
              <a:off x="8988602" y="4509909"/>
              <a:ext cx="346761" cy="346760"/>
            </a:xfrm>
            <a:prstGeom prst="rect">
              <a:avLst/>
            </a:prstGeom>
            <a:noFill/>
            <a:extLst>
              <a:ext uri="{909E8E84-426E-40dd-AFC4-6F175D3DCCD1}">
                <a14:hiddenFill xmlns:a14="http://schemas.microsoft.com/office/drawing/2010/main" xmlns="">
                  <a:solidFill>
                    <a:srgbClr val="FFFFFF"/>
                  </a:solidFill>
                </a14:hiddenFill>
              </a:ext>
            </a:extLst>
          </p:spPr>
        </p:pic>
        <p:pic>
          <p:nvPicPr>
            <p:cNvPr id="82" name="Picture 81"/>
            <p:cNvPicPr>
              <a:picLocks noChangeAspect="1"/>
            </p:cNvPicPr>
            <p:nvPr/>
          </p:nvPicPr>
          <p:blipFill>
            <a:blip r:embed="rId40" cstate="screen">
              <a:extLst>
                <a:ext uri="{28A0092B-C50C-407E-A947-70E740481C1C}">
                  <a14:useLocalDpi xmlns:a14="http://schemas.microsoft.com/office/drawing/2010/main"/>
                </a:ext>
              </a:extLst>
            </a:blip>
            <a:stretch>
              <a:fillRect/>
            </a:stretch>
          </p:blipFill>
          <p:spPr>
            <a:xfrm>
              <a:off x="8686178" y="3281355"/>
              <a:ext cx="494352" cy="214870"/>
            </a:xfrm>
            <a:prstGeom prst="rect">
              <a:avLst/>
            </a:prstGeom>
          </p:spPr>
        </p:pic>
        <p:pic>
          <p:nvPicPr>
            <p:cNvPr id="83" name="Picture 51"/>
            <p:cNvPicPr>
              <a:picLocks noChangeAspect="1" noChangeArrowheads="1"/>
            </p:cNvPicPr>
            <p:nvPr/>
          </p:nvPicPr>
          <p:blipFill>
            <a:blip r:embed="rId4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854865" y="3498793"/>
              <a:ext cx="528012" cy="370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 name="Picture 83"/>
            <p:cNvPicPr>
              <a:picLocks noChangeAspect="1"/>
            </p:cNvPicPr>
            <p:nvPr/>
          </p:nvPicPr>
          <p:blipFill>
            <a:blip r:embed="rId4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73038" y="3675837"/>
              <a:ext cx="766554" cy="255801"/>
            </a:xfrm>
            <a:prstGeom prst="rect">
              <a:avLst/>
            </a:prstGeom>
          </p:spPr>
        </p:pic>
        <p:pic>
          <p:nvPicPr>
            <p:cNvPr id="85" name="Picture 84"/>
            <p:cNvPicPr>
              <a:picLocks noChangeAspect="1"/>
            </p:cNvPicPr>
            <p:nvPr/>
          </p:nvPicPr>
          <p:blipFill>
            <a:blip r:embed="rId43" cstate="screen">
              <a:clrChange>
                <a:clrFrom>
                  <a:srgbClr val="EEEEEE"/>
                </a:clrFrom>
                <a:clrTo>
                  <a:srgbClr val="EEEEEE">
                    <a:alpha val="0"/>
                  </a:srgbClr>
                </a:clrTo>
              </a:clrChange>
              <a:extLst>
                <a:ext uri="{28A0092B-C50C-407E-A947-70E740481C1C}">
                  <a14:useLocalDpi xmlns:a14="http://schemas.microsoft.com/office/drawing/2010/main"/>
                </a:ext>
              </a:extLst>
            </a:blip>
            <a:stretch>
              <a:fillRect/>
            </a:stretch>
          </p:blipFill>
          <p:spPr>
            <a:xfrm>
              <a:off x="8202889" y="4843653"/>
              <a:ext cx="432745" cy="432744"/>
            </a:xfrm>
            <a:prstGeom prst="rect">
              <a:avLst/>
            </a:prstGeom>
          </p:spPr>
        </p:pic>
        <p:pic>
          <p:nvPicPr>
            <p:cNvPr id="86" name="Picture 85"/>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8846975" y="3980064"/>
              <a:ext cx="396616" cy="396616"/>
            </a:xfrm>
            <a:prstGeom prst="rect">
              <a:avLst/>
            </a:prstGeom>
          </p:spPr>
        </p:pic>
        <p:pic>
          <p:nvPicPr>
            <p:cNvPr id="87" name="Picture 4" descr="https://upload.wikimedia.org/wikipedia/en/6/6a/Dartmouth_College_logo.png"/>
            <p:cNvPicPr>
              <a:picLocks noChangeAspect="1" noChangeArrowheads="1"/>
            </p:cNvPicPr>
            <p:nvPr/>
          </p:nvPicPr>
          <p:blipFill>
            <a:blip r:embed="rId45" cstate="screen">
              <a:extLst>
                <a:ext uri="{28A0092B-C50C-407E-A947-70E740481C1C}">
                  <a14:useLocalDpi xmlns:a14="http://schemas.microsoft.com/office/drawing/2010/main"/>
                </a:ext>
              </a:extLst>
            </a:blip>
            <a:srcRect/>
            <a:stretch>
              <a:fillRect/>
            </a:stretch>
          </p:blipFill>
          <p:spPr bwMode="auto">
            <a:xfrm>
              <a:off x="7970879" y="4546104"/>
              <a:ext cx="969742" cy="172443"/>
            </a:xfrm>
            <a:prstGeom prst="rect">
              <a:avLst/>
            </a:prstGeom>
            <a:noFill/>
            <a:extLst>
              <a:ext uri="{909E8E84-426E-40dd-AFC4-6F175D3DCCD1}">
                <a14:hiddenFill xmlns:a14="http://schemas.microsoft.com/office/drawing/2010/main" xmlns="">
                  <a:solidFill>
                    <a:srgbClr val="FFFFFF"/>
                  </a:solidFill>
                </a14:hiddenFill>
              </a:ext>
            </a:extLst>
          </p:spPr>
        </p:pic>
        <p:pic>
          <p:nvPicPr>
            <p:cNvPr id="88" name="Picture 28" descr="http://slicer.org/slicerWiki/images/9/99/UPenn-logo.png"/>
            <p:cNvPicPr>
              <a:picLocks noChangeAspect="1" noChangeArrowheads="1"/>
            </p:cNvPicPr>
            <p:nvPr/>
          </p:nvPicPr>
          <p:blipFill>
            <a:blip r:embed="rId46" cstate="screen">
              <a:extLst>
                <a:ext uri="{28A0092B-C50C-407E-A947-70E740481C1C}">
                  <a14:useLocalDpi xmlns:a14="http://schemas.microsoft.com/office/drawing/2010/main"/>
                </a:ext>
              </a:extLst>
            </a:blip>
            <a:srcRect/>
            <a:stretch>
              <a:fillRect/>
            </a:stretch>
          </p:blipFill>
          <p:spPr bwMode="auto">
            <a:xfrm>
              <a:off x="8692125" y="5623323"/>
              <a:ext cx="618717" cy="235818"/>
            </a:xfrm>
            <a:prstGeom prst="rect">
              <a:avLst/>
            </a:prstGeom>
            <a:noFill/>
            <a:extLst>
              <a:ext uri="{909E8E84-426E-40dd-AFC4-6F175D3DCCD1}">
                <a14:hiddenFill xmlns:a14="http://schemas.microsoft.com/office/drawing/2010/main" xmlns="">
                  <a:solidFill>
                    <a:srgbClr val="FFFFFF"/>
                  </a:solidFill>
                </a14:hiddenFill>
              </a:ext>
            </a:extLst>
          </p:spPr>
        </p:pic>
        <p:pic>
          <p:nvPicPr>
            <p:cNvPr id="89" name="Picture 34" descr="http://brandguide.tamu.edu/downloads/logos/TAMU-logos-rgb/TAM-Logo/TAM-Logo.png"/>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7344765" y="5116691"/>
              <a:ext cx="575577" cy="402904"/>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36" descr="https://lh6.googleusercontent.com/-g30DDiPk6UE/AAAAAAAAAAI/AAAAAAAAAAA/PPQssLjkGsE/s0-c-k-no-ns/photo.jpg"/>
            <p:cNvPicPr>
              <a:picLocks noChangeAspect="1" noChangeArrowheads="1"/>
            </p:cNvPicPr>
            <p:nvPr/>
          </p:nvPicPr>
          <p:blipFill>
            <a:blip r:embed="rId4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278161" y="4380408"/>
              <a:ext cx="712328" cy="712328"/>
            </a:xfrm>
            <a:prstGeom prst="rect">
              <a:avLst/>
            </a:prstGeom>
            <a:noFill/>
            <a:extLst>
              <a:ext uri="{909E8E84-426E-40dd-AFC4-6F175D3DCCD1}">
                <a14:hiddenFill xmlns:a14="http://schemas.microsoft.com/office/drawing/2010/main" xmlns="">
                  <a:solidFill>
                    <a:srgbClr val="FFFFFF"/>
                  </a:solidFill>
                </a14:hiddenFill>
              </a:ext>
            </a:extLst>
          </p:spPr>
        </p:pic>
        <p:pic>
          <p:nvPicPr>
            <p:cNvPr id="91" name="Picture 38" descr="http://www.psych.ox.ac.uk/images/logos/secondary-logo/@@images/image"/>
            <p:cNvPicPr>
              <a:picLocks noChangeAspect="1" noChangeArrowheads="1"/>
            </p:cNvPicPr>
            <p:nvPr/>
          </p:nvPicPr>
          <p:blipFill>
            <a:blip r:embed="rId49" cstate="screen">
              <a:extLst>
                <a:ext uri="{28A0092B-C50C-407E-A947-70E740481C1C}">
                  <a14:useLocalDpi xmlns:a14="http://schemas.microsoft.com/office/drawing/2010/main"/>
                </a:ext>
              </a:extLst>
            </a:blip>
            <a:srcRect/>
            <a:stretch>
              <a:fillRect/>
            </a:stretch>
          </p:blipFill>
          <p:spPr bwMode="auto">
            <a:xfrm>
              <a:off x="8890825" y="5077066"/>
              <a:ext cx="402904" cy="402904"/>
            </a:xfrm>
            <a:prstGeom prst="rect">
              <a:avLst/>
            </a:prstGeom>
            <a:noFill/>
            <a:extLst>
              <a:ext uri="{909E8E84-426E-40dd-AFC4-6F175D3DCCD1}">
                <a14:hiddenFill xmlns:a14="http://schemas.microsoft.com/office/drawing/2010/main" xmlns="">
                  <a:solidFill>
                    <a:srgbClr val="FFFFFF"/>
                  </a:solidFill>
                </a14:hiddenFill>
              </a:ext>
            </a:extLst>
          </p:spPr>
        </p:pic>
        <p:pic>
          <p:nvPicPr>
            <p:cNvPr id="92" name="Picture 40" descr="http://people.csail.mit.edu/haitham/Pictures/mit_logo.png"/>
            <p:cNvPicPr>
              <a:picLocks noChangeAspect="1" noChangeArrowheads="1"/>
            </p:cNvPicPr>
            <p:nvPr/>
          </p:nvPicPr>
          <p:blipFill>
            <a:blip r:embed="rId50" cstate="screen">
              <a:extLst>
                <a:ext uri="{28A0092B-C50C-407E-A947-70E740481C1C}">
                  <a14:useLocalDpi xmlns:a14="http://schemas.microsoft.com/office/drawing/2010/main"/>
                </a:ext>
              </a:extLst>
            </a:blip>
            <a:srcRect/>
            <a:stretch>
              <a:fillRect/>
            </a:stretch>
          </p:blipFill>
          <p:spPr bwMode="auto">
            <a:xfrm>
              <a:off x="7476784" y="4134071"/>
              <a:ext cx="1036321" cy="248659"/>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48" descr="https://www.kcl.ac.uk/ImportedImages/Study/StudyAbroad/Asia/South-Korea/snu-logo.jpg"/>
            <p:cNvPicPr>
              <a:picLocks noChangeAspect="1" noChangeArrowheads="1"/>
            </p:cNvPicPr>
            <p:nvPr/>
          </p:nvPicPr>
          <p:blipFill>
            <a:blip r:embed="rId5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470869" y="3627087"/>
              <a:ext cx="827651" cy="336835"/>
            </a:xfrm>
            <a:prstGeom prst="rect">
              <a:avLst/>
            </a:prstGeom>
            <a:noFill/>
            <a:extLst>
              <a:ext uri="{909E8E84-426E-40dd-AFC4-6F175D3DCCD1}">
                <a14:hiddenFill xmlns:a14="http://schemas.microsoft.com/office/drawing/2010/main" xmlns="">
                  <a:solidFill>
                    <a:srgbClr val="FFFFFF"/>
                  </a:solidFill>
                </a14:hiddenFill>
              </a:ext>
            </a:extLst>
          </p:spPr>
        </p:pic>
        <p:pic>
          <p:nvPicPr>
            <p:cNvPr id="94" name="Picture 56" descr="http://idies.jhu.edu/Media/Default/IDIES/jhu%20logo.png"/>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7648266" y="5849565"/>
              <a:ext cx="1476042" cy="614034"/>
            </a:xfrm>
            <a:prstGeom prst="rect">
              <a:avLst/>
            </a:prstGeom>
            <a:noFill/>
            <a:extLst>
              <a:ext uri="{909E8E84-426E-40dd-AFC4-6F175D3DCCD1}">
                <a14:hiddenFill xmlns:a14="http://schemas.microsoft.com/office/drawing/2010/main" xmlns="">
                  <a:solidFill>
                    <a:srgbClr val="FFFFFF"/>
                  </a:solidFill>
                </a14:hiddenFill>
              </a:ext>
            </a:extLst>
          </p:spPr>
        </p:pic>
        <p:pic>
          <p:nvPicPr>
            <p:cNvPr id="95" name="Picture 94" descr="tokyo.png"/>
            <p:cNvPicPr>
              <a:picLocks noChangeAspect="1"/>
            </p:cNvPicPr>
            <p:nvPr/>
          </p:nvPicPr>
          <p:blipFill>
            <a:blip r:embed="rId53" cstate="screen">
              <a:extLst>
                <a:ext uri="{28A0092B-C50C-407E-A947-70E740481C1C}">
                  <a14:useLocalDpi xmlns:a14="http://schemas.microsoft.com/office/drawing/2010/main"/>
                </a:ext>
              </a:extLst>
            </a:blip>
            <a:stretch>
              <a:fillRect/>
            </a:stretch>
          </p:blipFill>
          <p:spPr>
            <a:xfrm>
              <a:off x="7436991" y="5557721"/>
              <a:ext cx="886388" cy="384102"/>
            </a:xfrm>
            <a:prstGeom prst="rect">
              <a:avLst/>
            </a:prstGeom>
          </p:spPr>
        </p:pic>
        <p:grpSp>
          <p:nvGrpSpPr>
            <p:cNvPr id="8" name="Group 7"/>
            <p:cNvGrpSpPr/>
            <p:nvPr/>
          </p:nvGrpSpPr>
          <p:grpSpPr>
            <a:xfrm>
              <a:off x="9915724" y="2643008"/>
              <a:ext cx="1535161" cy="400110"/>
              <a:chOff x="9962859" y="2379052"/>
              <a:chExt cx="1535161" cy="400110"/>
            </a:xfrm>
          </p:grpSpPr>
          <p:pic>
            <p:nvPicPr>
              <p:cNvPr id="103" name="Picture 102"/>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9962859" y="2384131"/>
                <a:ext cx="388146" cy="388146"/>
              </a:xfrm>
              <a:prstGeom prst="rect">
                <a:avLst/>
              </a:prstGeom>
            </p:spPr>
          </p:pic>
          <p:sp>
            <p:nvSpPr>
              <p:cNvPr id="107" name="TextBox 106"/>
              <p:cNvSpPr txBox="1"/>
              <p:nvPr/>
            </p:nvSpPr>
            <p:spPr>
              <a:xfrm>
                <a:off x="10315827" y="2379052"/>
                <a:ext cx="1182193" cy="400110"/>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Houses of Worship</a:t>
                </a:r>
                <a:endParaRPr lang="en-US" sz="1000" dirty="0">
                  <a:solidFill>
                    <a:srgbClr val="5A5D5F"/>
                  </a:solidFill>
                  <a:latin typeface="Arial" charset="0"/>
                  <a:ea typeface="Arial" charset="0"/>
                  <a:cs typeface="Arial" charset="0"/>
                </a:endParaRPr>
              </a:p>
            </p:txBody>
          </p:sp>
        </p:grpSp>
        <p:grpSp>
          <p:nvGrpSpPr>
            <p:cNvPr id="7" name="Group 6"/>
            <p:cNvGrpSpPr/>
            <p:nvPr/>
          </p:nvGrpSpPr>
          <p:grpSpPr>
            <a:xfrm>
              <a:off x="9915724" y="3143235"/>
              <a:ext cx="1535161" cy="388146"/>
              <a:chOff x="9962859" y="2973549"/>
              <a:chExt cx="1535161" cy="388146"/>
            </a:xfrm>
          </p:grpSpPr>
          <p:pic>
            <p:nvPicPr>
              <p:cNvPr id="105" name="Picture 104"/>
              <p:cNvPicPr>
                <a:picLocks noChangeAspect="1"/>
              </p:cNvPicPr>
              <p:nvPr/>
            </p:nvPicPr>
            <p:blipFill>
              <a:blip r:embed="rId55" cstate="screen">
                <a:extLst>
                  <a:ext uri="{28A0092B-C50C-407E-A947-70E740481C1C}">
                    <a14:useLocalDpi xmlns:a14="http://schemas.microsoft.com/office/drawing/2010/main"/>
                  </a:ext>
                </a:extLst>
              </a:blip>
              <a:stretch>
                <a:fillRect/>
              </a:stretch>
            </p:blipFill>
            <p:spPr>
              <a:xfrm>
                <a:off x="9962859" y="2973549"/>
                <a:ext cx="388146" cy="388146"/>
              </a:xfrm>
              <a:prstGeom prst="rect">
                <a:avLst/>
              </a:prstGeom>
            </p:spPr>
          </p:pic>
          <p:sp>
            <p:nvSpPr>
              <p:cNvPr id="108" name="TextBox 107"/>
              <p:cNvSpPr txBox="1"/>
              <p:nvPr/>
            </p:nvSpPr>
            <p:spPr>
              <a:xfrm>
                <a:off x="10315827" y="3042689"/>
                <a:ext cx="1182193" cy="246221"/>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Transportation</a:t>
                </a:r>
                <a:endParaRPr lang="en-US" sz="1000" dirty="0">
                  <a:solidFill>
                    <a:srgbClr val="5A5D5F"/>
                  </a:solidFill>
                  <a:latin typeface="Arial" charset="0"/>
                  <a:ea typeface="Arial" charset="0"/>
                  <a:cs typeface="Arial" charset="0"/>
                </a:endParaRPr>
              </a:p>
            </p:txBody>
          </p:sp>
        </p:grpSp>
        <p:grpSp>
          <p:nvGrpSpPr>
            <p:cNvPr id="9" name="Group 8"/>
            <p:cNvGrpSpPr/>
            <p:nvPr/>
          </p:nvGrpSpPr>
          <p:grpSpPr>
            <a:xfrm>
              <a:off x="9915724" y="3625566"/>
              <a:ext cx="1535161" cy="388146"/>
              <a:chOff x="9962859" y="3719833"/>
              <a:chExt cx="1535161" cy="388146"/>
            </a:xfrm>
          </p:grpSpPr>
          <p:pic>
            <p:nvPicPr>
              <p:cNvPr id="106" name="Picture 105"/>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9962859" y="3719833"/>
                <a:ext cx="388146" cy="388146"/>
              </a:xfrm>
              <a:prstGeom prst="rect">
                <a:avLst/>
              </a:prstGeom>
            </p:spPr>
          </p:pic>
          <p:sp>
            <p:nvSpPr>
              <p:cNvPr id="109" name="TextBox 108"/>
              <p:cNvSpPr txBox="1"/>
              <p:nvPr/>
            </p:nvSpPr>
            <p:spPr>
              <a:xfrm>
                <a:off x="10315827" y="3796568"/>
                <a:ext cx="1182193" cy="246221"/>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Public Safety</a:t>
                </a:r>
                <a:endParaRPr lang="en-US" sz="1000" dirty="0">
                  <a:solidFill>
                    <a:srgbClr val="5A5D5F"/>
                  </a:solidFill>
                  <a:latin typeface="Arial" charset="0"/>
                  <a:ea typeface="Arial" charset="0"/>
                  <a:cs typeface="Arial" charset="0"/>
                </a:endParaRPr>
              </a:p>
            </p:txBody>
          </p:sp>
        </p:grpSp>
        <p:grpSp>
          <p:nvGrpSpPr>
            <p:cNvPr id="10" name="Group 9"/>
            <p:cNvGrpSpPr/>
            <p:nvPr/>
          </p:nvGrpSpPr>
          <p:grpSpPr>
            <a:xfrm>
              <a:off x="9915724" y="4145609"/>
              <a:ext cx="1535161" cy="388146"/>
              <a:chOff x="9962859" y="4202165"/>
              <a:chExt cx="1535161" cy="388146"/>
            </a:xfrm>
          </p:grpSpPr>
          <p:pic>
            <p:nvPicPr>
              <p:cNvPr id="104" name="Picture 103"/>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9962859" y="4202165"/>
                <a:ext cx="388146" cy="388146"/>
              </a:xfrm>
              <a:prstGeom prst="rect">
                <a:avLst/>
              </a:prstGeom>
            </p:spPr>
          </p:pic>
          <p:sp>
            <p:nvSpPr>
              <p:cNvPr id="110" name="TextBox 109"/>
              <p:cNvSpPr txBox="1"/>
              <p:nvPr/>
            </p:nvSpPr>
            <p:spPr>
              <a:xfrm>
                <a:off x="10315827" y="4268910"/>
                <a:ext cx="1182193" cy="246221"/>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Public Transit</a:t>
                </a:r>
                <a:endParaRPr lang="en-US" sz="1000" dirty="0">
                  <a:solidFill>
                    <a:srgbClr val="5A5D5F"/>
                  </a:solidFill>
                  <a:latin typeface="Arial" charset="0"/>
                  <a:ea typeface="Arial" charset="0"/>
                  <a:cs typeface="Arial" charset="0"/>
                </a:endParaRPr>
              </a:p>
            </p:txBody>
          </p:sp>
        </p:grpSp>
        <p:grpSp>
          <p:nvGrpSpPr>
            <p:cNvPr id="11" name="Group 10"/>
            <p:cNvGrpSpPr/>
            <p:nvPr/>
          </p:nvGrpSpPr>
          <p:grpSpPr>
            <a:xfrm>
              <a:off x="9915724" y="4665643"/>
              <a:ext cx="1535161" cy="388146"/>
              <a:chOff x="9962859" y="4684497"/>
              <a:chExt cx="1535161" cy="388146"/>
            </a:xfrm>
          </p:grpSpPr>
          <p:pic>
            <p:nvPicPr>
              <p:cNvPr id="101" name="Picture 100"/>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9962859" y="4684497"/>
                <a:ext cx="388146" cy="388146"/>
              </a:xfrm>
              <a:prstGeom prst="rect">
                <a:avLst/>
              </a:prstGeom>
            </p:spPr>
          </p:pic>
          <p:sp>
            <p:nvSpPr>
              <p:cNvPr id="111" name="TextBox 110"/>
              <p:cNvSpPr txBox="1"/>
              <p:nvPr/>
            </p:nvSpPr>
            <p:spPr>
              <a:xfrm>
                <a:off x="10315827" y="4741252"/>
                <a:ext cx="1182193" cy="246221"/>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Medical</a:t>
                </a:r>
                <a:endParaRPr lang="en-US" sz="1000" dirty="0">
                  <a:solidFill>
                    <a:srgbClr val="5A5D5F"/>
                  </a:solidFill>
                  <a:latin typeface="Arial" charset="0"/>
                  <a:ea typeface="Arial" charset="0"/>
                  <a:cs typeface="Arial" charset="0"/>
                </a:endParaRPr>
              </a:p>
            </p:txBody>
          </p:sp>
        </p:grpSp>
        <p:grpSp>
          <p:nvGrpSpPr>
            <p:cNvPr id="12" name="Group 11"/>
            <p:cNvGrpSpPr/>
            <p:nvPr/>
          </p:nvGrpSpPr>
          <p:grpSpPr>
            <a:xfrm>
              <a:off x="9915724" y="5176256"/>
              <a:ext cx="1535161" cy="388146"/>
              <a:chOff x="9962859" y="5166829"/>
              <a:chExt cx="1535161" cy="388146"/>
            </a:xfrm>
          </p:grpSpPr>
          <p:pic>
            <p:nvPicPr>
              <p:cNvPr id="102" name="Picture 101"/>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9962859" y="5166829"/>
                <a:ext cx="388146" cy="388146"/>
              </a:xfrm>
              <a:prstGeom prst="rect">
                <a:avLst/>
              </a:prstGeom>
            </p:spPr>
          </p:pic>
          <p:sp>
            <p:nvSpPr>
              <p:cNvPr id="112" name="TextBox 111"/>
              <p:cNvSpPr txBox="1"/>
              <p:nvPr/>
            </p:nvSpPr>
            <p:spPr>
              <a:xfrm>
                <a:off x="10315827" y="5231178"/>
                <a:ext cx="1182193" cy="246221"/>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Security</a:t>
                </a:r>
                <a:endParaRPr lang="en-US" sz="1000" dirty="0">
                  <a:solidFill>
                    <a:srgbClr val="5A5D5F"/>
                  </a:solidFill>
                  <a:latin typeface="Arial" charset="0"/>
                  <a:ea typeface="Arial" charset="0"/>
                  <a:cs typeface="Arial" charset="0"/>
                </a:endParaRPr>
              </a:p>
            </p:txBody>
          </p:sp>
        </p:grpSp>
        <p:grpSp>
          <p:nvGrpSpPr>
            <p:cNvPr id="13" name="Group 12"/>
            <p:cNvGrpSpPr/>
            <p:nvPr/>
          </p:nvGrpSpPr>
          <p:grpSpPr>
            <a:xfrm>
              <a:off x="9915724" y="5686869"/>
              <a:ext cx="1535161" cy="388146"/>
              <a:chOff x="9962859" y="5649161"/>
              <a:chExt cx="1535161" cy="388146"/>
            </a:xfrm>
          </p:grpSpPr>
          <p:pic>
            <p:nvPicPr>
              <p:cNvPr id="100" name="Picture 99"/>
              <p:cNvPicPr>
                <a:picLocks noChangeAspect="1"/>
              </p:cNvPicPr>
              <p:nvPr/>
            </p:nvPicPr>
            <p:blipFill>
              <a:blip r:embed="rId60" cstate="screen">
                <a:extLst>
                  <a:ext uri="{28A0092B-C50C-407E-A947-70E740481C1C}">
                    <a14:useLocalDpi xmlns:a14="http://schemas.microsoft.com/office/drawing/2010/main"/>
                  </a:ext>
                </a:extLst>
              </a:blip>
              <a:stretch>
                <a:fillRect/>
              </a:stretch>
            </p:blipFill>
            <p:spPr>
              <a:xfrm>
                <a:off x="9962859" y="5649161"/>
                <a:ext cx="388146" cy="388146"/>
              </a:xfrm>
              <a:prstGeom prst="rect">
                <a:avLst/>
              </a:prstGeom>
            </p:spPr>
          </p:pic>
          <p:sp>
            <p:nvSpPr>
              <p:cNvPr id="113" name="TextBox 112"/>
              <p:cNvSpPr txBox="1"/>
              <p:nvPr/>
            </p:nvSpPr>
            <p:spPr>
              <a:xfrm>
                <a:off x="10315827" y="5703524"/>
                <a:ext cx="1182193" cy="246221"/>
              </a:xfrm>
              <a:prstGeom prst="rect">
                <a:avLst/>
              </a:prstGeom>
              <a:noFill/>
            </p:spPr>
            <p:txBody>
              <a:bodyPr wrap="square" rtlCol="0">
                <a:spAutoFit/>
              </a:bodyPr>
              <a:lstStyle/>
              <a:p>
                <a:r>
                  <a:rPr lang="en-US" sz="1000" dirty="0" smtClean="0">
                    <a:solidFill>
                      <a:srgbClr val="5A5D5F"/>
                    </a:solidFill>
                    <a:latin typeface="Arial" charset="0"/>
                    <a:ea typeface="Arial" charset="0"/>
                    <a:cs typeface="Arial" charset="0"/>
                  </a:rPr>
                  <a:t>Armed Services</a:t>
                </a:r>
                <a:endParaRPr lang="en-US" sz="1000" dirty="0">
                  <a:solidFill>
                    <a:srgbClr val="5A5D5F"/>
                  </a:solidFill>
                  <a:latin typeface="Arial" charset="0"/>
                  <a:ea typeface="Arial" charset="0"/>
                  <a:cs typeface="Arial" charset="0"/>
                </a:endParaRPr>
              </a:p>
            </p:txBody>
          </p:sp>
        </p:grpSp>
        <p:sp>
          <p:nvSpPr>
            <p:cNvPr id="114" name="TextBox 113"/>
            <p:cNvSpPr txBox="1"/>
            <p:nvPr/>
          </p:nvSpPr>
          <p:spPr>
            <a:xfrm>
              <a:off x="9881115" y="1872363"/>
              <a:ext cx="1845827" cy="553998"/>
            </a:xfrm>
            <a:prstGeom prst="rect">
              <a:avLst/>
            </a:prstGeom>
            <a:noFill/>
          </p:spPr>
          <p:txBody>
            <a:bodyPr wrap="square" rtlCol="0">
              <a:spAutoFit/>
            </a:bodyPr>
            <a:lstStyle/>
            <a:p>
              <a:pPr algn="ctr"/>
              <a:r>
                <a:rPr lang="en-US" sz="1000" dirty="0" smtClean="0">
                  <a:solidFill>
                    <a:srgbClr val="5A5D5F"/>
                  </a:solidFill>
                  <a:latin typeface="Arial" charset="0"/>
                  <a:ea typeface="Arial" charset="0"/>
                  <a:cs typeface="Arial" charset="0"/>
                </a:rPr>
                <a:t>19,000 customers across all industries build on Wowza for video &amp; audio</a:t>
              </a:r>
              <a:endParaRPr lang="en-US" sz="1000" dirty="0">
                <a:solidFill>
                  <a:srgbClr val="5A5D5F"/>
                </a:solidFill>
                <a:latin typeface="Arial" charset="0"/>
                <a:ea typeface="Arial" charset="0"/>
                <a:cs typeface="Arial" charset="0"/>
              </a:endParaRPr>
            </a:p>
          </p:txBody>
        </p:sp>
        <p:sp>
          <p:nvSpPr>
            <p:cNvPr id="125" name="Rectangle 124"/>
            <p:cNvSpPr/>
            <p:nvPr/>
          </p:nvSpPr>
          <p:spPr>
            <a:xfrm>
              <a:off x="5152964" y="1338229"/>
              <a:ext cx="1946672" cy="495028"/>
            </a:xfrm>
            <a:prstGeom prst="rect">
              <a:avLst/>
            </a:prstGeom>
            <a:solidFill>
              <a:srgbClr val="FF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5223189" y="1443153"/>
              <a:ext cx="1762099" cy="276999"/>
            </a:xfrm>
            <a:prstGeom prst="rect">
              <a:avLst/>
            </a:prstGeom>
            <a:noFill/>
          </p:spPr>
          <p:txBody>
            <a:bodyPr wrap="square" rtlCol="0">
              <a:spAutoFit/>
            </a:bodyPr>
            <a:lstStyle/>
            <a:p>
              <a:pPr algn="ctr"/>
              <a:r>
                <a:rPr lang="en-US" sz="1200" b="1" dirty="0" smtClean="0">
                  <a:solidFill>
                    <a:schemeClr val="bg1"/>
                  </a:solidFill>
                  <a:latin typeface="Arial" charset="0"/>
                  <a:ea typeface="Arial" charset="0"/>
                  <a:cs typeface="Arial" charset="0"/>
                </a:rPr>
                <a:t>SPORTS</a:t>
              </a:r>
              <a:endParaRPr lang="en-US" sz="1200" b="1" dirty="0">
                <a:solidFill>
                  <a:schemeClr val="bg1"/>
                </a:solidFill>
                <a:latin typeface="Arial" charset="0"/>
                <a:ea typeface="Arial" charset="0"/>
                <a:cs typeface="Arial" charset="0"/>
              </a:endParaRPr>
            </a:p>
          </p:txBody>
        </p:sp>
        <p:cxnSp>
          <p:nvCxnSpPr>
            <p:cNvPr id="99" name="Straight Connector 98"/>
            <p:cNvCxnSpPr/>
            <p:nvPr/>
          </p:nvCxnSpPr>
          <p:spPr>
            <a:xfrm>
              <a:off x="2677214" y="1325673"/>
              <a:ext cx="0" cy="4943153"/>
            </a:xfrm>
            <a:prstGeom prst="line">
              <a:avLst/>
            </a:prstGeom>
            <a:ln w="12700" cap="rnd">
              <a:solidFill>
                <a:srgbClr val="8A8C8C"/>
              </a:solidFill>
              <a:prstDash val="sysDot"/>
              <a:roun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977354" y="1325673"/>
              <a:ext cx="0" cy="4943153"/>
            </a:xfrm>
            <a:prstGeom prst="line">
              <a:avLst/>
            </a:prstGeom>
            <a:ln w="12700" cap="rnd">
              <a:solidFill>
                <a:srgbClr val="8A8C8C"/>
              </a:solidFill>
              <a:prstDash val="sysDot"/>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7278161" y="1325673"/>
              <a:ext cx="0" cy="4943153"/>
            </a:xfrm>
            <a:prstGeom prst="line">
              <a:avLst/>
            </a:prstGeom>
            <a:ln w="12700" cap="rnd">
              <a:solidFill>
                <a:srgbClr val="8A8C8C"/>
              </a:solidFill>
              <a:prstDash val="sysDot"/>
              <a:roun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9597155" y="1325673"/>
              <a:ext cx="0" cy="4943153"/>
            </a:xfrm>
            <a:prstGeom prst="line">
              <a:avLst/>
            </a:prstGeom>
            <a:ln w="12700" cap="rnd">
              <a:solidFill>
                <a:srgbClr val="8A8C8C"/>
              </a:solidFill>
              <a:prstDash val="sysDot"/>
              <a:round/>
            </a:ln>
          </p:spPr>
          <p:style>
            <a:lnRef idx="1">
              <a:schemeClr val="accent1"/>
            </a:lnRef>
            <a:fillRef idx="0">
              <a:schemeClr val="accent1"/>
            </a:fillRef>
            <a:effectRef idx="0">
              <a:schemeClr val="accent1"/>
            </a:effectRef>
            <a:fontRef idx="minor">
              <a:schemeClr val="tx1"/>
            </a:fontRef>
          </p:style>
        </p:cxnSp>
      </p:grpSp>
      <p:pic>
        <p:nvPicPr>
          <p:cNvPr id="6" name="Picture 5" descr="NASCAR.png"/>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5463017" y="5337593"/>
            <a:ext cx="1362180" cy="258551"/>
          </a:xfrm>
          <a:prstGeom prst="rect">
            <a:avLst/>
          </a:prstGeom>
        </p:spPr>
      </p:pic>
      <p:pic>
        <p:nvPicPr>
          <p:cNvPr id="14" name="Picture 13" descr="Yankees.png"/>
          <p:cNvPicPr>
            <a:picLocks noChangeAspect="1"/>
          </p:cNvPicPr>
          <p:nvPr/>
        </p:nvPicPr>
        <p:blipFill>
          <a:blip r:embed="rId62" cstate="screen">
            <a:extLst>
              <a:ext uri="{28A0092B-C50C-407E-A947-70E740481C1C}">
                <a14:useLocalDpi xmlns:a14="http://schemas.microsoft.com/office/drawing/2010/main"/>
              </a:ext>
            </a:extLst>
          </a:blip>
          <a:stretch>
            <a:fillRect/>
          </a:stretch>
        </p:blipFill>
        <p:spPr>
          <a:xfrm>
            <a:off x="5559473" y="4479363"/>
            <a:ext cx="335097" cy="385194"/>
          </a:xfrm>
          <a:prstGeom prst="rect">
            <a:avLst/>
          </a:prstGeom>
        </p:spPr>
      </p:pic>
      <p:pic>
        <p:nvPicPr>
          <p:cNvPr id="15" name="Picture 14" descr="RedSox.gif"/>
          <p:cNvPicPr>
            <a:picLocks noChangeAspect="1"/>
          </p:cNvPicPr>
          <p:nvPr/>
        </p:nvPicPr>
        <p:blipFill rotWithShape="1">
          <a:blip r:embed="rId63" cstate="screen">
            <a:extLst>
              <a:ext uri="{28A0092B-C50C-407E-A947-70E740481C1C}">
                <a14:useLocalDpi xmlns:a14="http://schemas.microsoft.com/office/drawing/2010/main"/>
              </a:ext>
            </a:extLst>
          </a:blip>
          <a:srcRect l="-2372" t="-5318" r="-2372" b="-5318"/>
          <a:stretch/>
        </p:blipFill>
        <p:spPr>
          <a:xfrm>
            <a:off x="6493436" y="4459514"/>
            <a:ext cx="306489" cy="424893"/>
          </a:xfrm>
          <a:prstGeom prst="rect">
            <a:avLst/>
          </a:prstGeom>
        </p:spPr>
      </p:pic>
      <p:sp>
        <p:nvSpPr>
          <p:cNvPr id="119"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9501048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smtClean="0"/>
              <a:t>What is the </a:t>
            </a:r>
            <a:r>
              <a:rPr lang="en-US" dirty="0" err="1" smtClean="0"/>
              <a:t>MediaDS</a:t>
            </a:r>
            <a:r>
              <a:rPr lang="en-US" dirty="0" smtClean="0"/>
              <a:t>?</a:t>
            </a:r>
            <a:endParaRPr lang="en-US" dirty="0"/>
          </a:p>
        </p:txBody>
      </p:sp>
      <p:sp>
        <p:nvSpPr>
          <p:cNvPr id="6" name="Subtitle 5"/>
          <p:cNvSpPr>
            <a:spLocks noGrp="1"/>
          </p:cNvSpPr>
          <p:nvPr>
            <p:ph type="subTitle" idx="1"/>
          </p:nvPr>
        </p:nvSpPr>
        <p:spPr/>
        <p:txBody>
          <a:bodyPr/>
          <a:lstStyle/>
          <a:p>
            <a:r>
              <a:rPr lang="en-US" dirty="0" smtClean="0"/>
              <a:t>Hardware, Workflows, Use Cases</a:t>
            </a:r>
            <a:endParaRPr lang="en-US" dirty="0"/>
          </a:p>
        </p:txBody>
      </p:sp>
      <p:sp>
        <p:nvSpPr>
          <p:cNvPr id="7"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spTree>
    <p:extLst>
      <p:ext uri="{BB962C8B-B14F-4D97-AF65-F5344CB8AC3E}">
        <p14:creationId xmlns:p14="http://schemas.microsoft.com/office/powerpoint/2010/main" val="3170447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Bridging Content Creation to Delivery</a:t>
            </a:r>
            <a:endParaRPr lang="en-US" dirty="0"/>
          </a:p>
        </p:txBody>
      </p:sp>
      <p:sp>
        <p:nvSpPr>
          <p:cNvPr id="7" name="Footer Placeholder 11"/>
          <p:cNvSpPr>
            <a:spLocks noGrp="1"/>
          </p:cNvSpPr>
          <p:nvPr>
            <p:ph type="ftr" sz="quarter" idx="11"/>
          </p:nvPr>
        </p:nvSpPr>
        <p:spPr>
          <a:xfrm>
            <a:off x="404828" y="6356350"/>
            <a:ext cx="4686153" cy="365125"/>
          </a:xfrm>
        </p:spPr>
        <p:txBody>
          <a:bodyPr/>
          <a:lstStyle/>
          <a:p>
            <a:r>
              <a:rPr lang="en-US" smtClean="0">
                <a:latin typeface="Arial" charset="0"/>
                <a:ea typeface="Arial" charset="0"/>
                <a:cs typeface="Arial" charset="0"/>
              </a:rPr>
              <a:t>© 2017 </a:t>
            </a:r>
            <a:r>
              <a:rPr lang="en-US" dirty="0" smtClean="0">
                <a:latin typeface="Arial" charset="0"/>
                <a:ea typeface="Arial" charset="0"/>
                <a:cs typeface="Arial" charset="0"/>
              </a:rPr>
              <a:t>Wowza Media Systems, LLC. All rights reserved. Confidential &amp; Proprietary.</a:t>
            </a:r>
            <a:endParaRPr lang="en-US" dirty="0">
              <a:latin typeface="Arial" charset="0"/>
              <a:ea typeface="Arial" charset="0"/>
              <a:cs typeface="Arial" charset="0"/>
            </a:endParaRPr>
          </a:p>
        </p:txBody>
      </p:sp>
      <p:pic>
        <p:nvPicPr>
          <p:cNvPr id="9" name="Picture 8"/>
          <p:cNvPicPr>
            <a:picLocks noChangeAspect="1"/>
          </p:cNvPicPr>
          <p:nvPr/>
        </p:nvPicPr>
        <p:blipFill rotWithShape="1">
          <a:blip r:embed="rId2"/>
          <a:srcRect r="2167"/>
          <a:stretch/>
        </p:blipFill>
        <p:spPr>
          <a:xfrm>
            <a:off x="760442" y="1215043"/>
            <a:ext cx="10721177" cy="3840231"/>
          </a:xfrm>
          <a:prstGeom prst="rect">
            <a:avLst/>
          </a:prstGeom>
        </p:spPr>
      </p:pic>
      <p:sp>
        <p:nvSpPr>
          <p:cNvPr id="4" name="Rectangle 3"/>
          <p:cNvSpPr/>
          <p:nvPr/>
        </p:nvSpPr>
        <p:spPr>
          <a:xfrm>
            <a:off x="632084" y="5244147"/>
            <a:ext cx="11173999" cy="923330"/>
          </a:xfrm>
          <a:prstGeom prst="rect">
            <a:avLst/>
          </a:prstGeom>
        </p:spPr>
        <p:txBody>
          <a:bodyPr wrap="square">
            <a:spAutoFit/>
          </a:bodyPr>
          <a:lstStyle/>
          <a:p>
            <a:r>
              <a:rPr lang="en-US" dirty="0">
                <a:solidFill>
                  <a:srgbClr val="5A5D5F"/>
                </a:solidFill>
                <a:latin typeface="Arial" charset="0"/>
                <a:ea typeface="Arial" charset="0"/>
                <a:cs typeface="Arial" charset="0"/>
              </a:rPr>
              <a:t>The </a:t>
            </a:r>
            <a:r>
              <a:rPr lang="en-US" dirty="0" err="1">
                <a:solidFill>
                  <a:srgbClr val="5A5D5F"/>
                </a:solidFill>
                <a:latin typeface="Arial" charset="0"/>
                <a:ea typeface="Arial" charset="0"/>
                <a:cs typeface="Arial" charset="0"/>
              </a:rPr>
              <a:t>MediaDS</a:t>
            </a:r>
            <a:r>
              <a:rPr lang="en-US" dirty="0">
                <a:solidFill>
                  <a:srgbClr val="5A5D5F"/>
                </a:solidFill>
                <a:latin typeface="Arial" charset="0"/>
                <a:ea typeface="Arial" charset="0"/>
                <a:cs typeface="Arial" charset="0"/>
              </a:rPr>
              <a:t>™ is a revolutionary real-time media encoding and live streaming platform merging </a:t>
            </a:r>
            <a:r>
              <a:rPr lang="en-US" dirty="0" err="1">
                <a:solidFill>
                  <a:srgbClr val="5A5D5F"/>
                </a:solidFill>
                <a:latin typeface="Arial" charset="0"/>
                <a:ea typeface="Arial" charset="0"/>
                <a:cs typeface="Arial" charset="0"/>
              </a:rPr>
              <a:t>NewTek’s</a:t>
            </a:r>
            <a:r>
              <a:rPr lang="en-US" dirty="0">
                <a:solidFill>
                  <a:srgbClr val="5A5D5F"/>
                </a:solidFill>
                <a:latin typeface="Arial" charset="0"/>
                <a:ea typeface="Arial" charset="0"/>
                <a:cs typeface="Arial" charset="0"/>
              </a:rPr>
              <a:t> industry-leading live production technology with powerful Wowza™ streaming software, that delivers video directly to viewers </a:t>
            </a:r>
            <a:r>
              <a:rPr lang="mr-IN" dirty="0">
                <a:solidFill>
                  <a:srgbClr val="5A5D5F"/>
                </a:solidFill>
                <a:latin typeface="Arial" charset="0"/>
                <a:ea typeface="Arial" charset="0"/>
                <a:cs typeface="Arial" charset="0"/>
              </a:rPr>
              <a:t>–</a:t>
            </a:r>
            <a:r>
              <a:rPr lang="en-US" dirty="0">
                <a:solidFill>
                  <a:srgbClr val="5A5D5F"/>
                </a:solidFill>
                <a:latin typeface="Arial" charset="0"/>
                <a:ea typeface="Arial" charset="0"/>
                <a:cs typeface="Arial" charset="0"/>
              </a:rPr>
              <a:t> with or without the Internet.</a:t>
            </a:r>
          </a:p>
        </p:txBody>
      </p:sp>
    </p:spTree>
    <p:extLst>
      <p:ext uri="{BB962C8B-B14F-4D97-AF65-F5344CB8AC3E}">
        <p14:creationId xmlns:p14="http://schemas.microsoft.com/office/powerpoint/2010/main" val="18449916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8">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EFFFF"/>
      </a:hlink>
      <a:folHlink>
        <a:srgbClr val="EEEEEE"/>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chorCtr="0">
        <a:normAutofit/>
      </a:bodyPr>
      <a:lstStyle>
        <a:defPPr>
          <a:defRPr sz="2000" dirty="0" smtClean="0">
            <a:solidFill>
              <a:srgbClr val="5A5D5F"/>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4697</TotalTime>
  <Words>1342</Words>
  <Application>Microsoft Macintosh PowerPoint</Application>
  <PresentationFormat>Widescreen</PresentationFormat>
  <Paragraphs>267</Paragraphs>
  <Slides>24</Slides>
  <Notes>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5" baseType="lpstr">
      <vt:lpstr>Arial</vt:lpstr>
      <vt:lpstr>Arial Bold</vt:lpstr>
      <vt:lpstr>Calibri</vt:lpstr>
      <vt:lpstr>Calibri Light</vt:lpstr>
      <vt:lpstr>LucidaGrande</vt:lpstr>
      <vt:lpstr>ＭＳ Ｐゴシック</vt:lpstr>
      <vt:lpstr>Museo Sans 300</vt:lpstr>
      <vt:lpstr>Museo Sans 500</vt:lpstr>
      <vt:lpstr>Rockwell Italic</vt:lpstr>
      <vt:lpstr>Office Theme</vt:lpstr>
      <vt:lpstr>Image</vt:lpstr>
      <vt:lpstr>Learn How to Simplify  Multi-Channel Live Streaming  with the MediaDS</vt:lpstr>
      <vt:lpstr>PowerPoint Presentation</vt:lpstr>
      <vt:lpstr>Agenda</vt:lpstr>
      <vt:lpstr>About NewTek</vt:lpstr>
      <vt:lpstr>NewTek Clients Include:</vt:lpstr>
      <vt:lpstr>PowerPoint Presentation</vt:lpstr>
      <vt:lpstr>Wowza Customers</vt:lpstr>
      <vt:lpstr>What is the MediaDS?</vt:lpstr>
      <vt:lpstr>Bridging Content Creation to Delivery</vt:lpstr>
      <vt:lpstr>Introducing the MediaDS</vt:lpstr>
      <vt:lpstr>Benefits of the MediaDS</vt:lpstr>
      <vt:lpstr>Industries</vt:lpstr>
      <vt:lpstr>A Workflow for Every Industry</vt:lpstr>
      <vt:lpstr>Enterprise Workflow</vt:lpstr>
      <vt:lpstr>Broadcasting &amp; OTT Workflow</vt:lpstr>
      <vt:lpstr>In-Venue &amp; Stadium Workflow</vt:lpstr>
      <vt:lpstr>Case Study</vt:lpstr>
      <vt:lpstr>Case Study: Placentia – Yorba Linda School District</vt:lpstr>
      <vt:lpstr>Case Study: Commonwealth of Massachusetts</vt:lpstr>
      <vt:lpstr>Demonstration: MediaDS</vt:lpstr>
      <vt:lpstr>Demonstration: MediaDS</vt:lpstr>
      <vt:lpstr>MediaDS Comparison Chart</vt:lpstr>
      <vt:lpstr>Questions &amp; Answers</vt:lpstr>
      <vt:lpstr>PowerPoint Presentation</vt:lpstr>
    </vt:vector>
  </TitlesOfParts>
  <Manager/>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Aaron Calestar</dc:creator>
  <cp:keywords/>
  <dc:description/>
  <cp:lastModifiedBy>Ryan Jespersen</cp:lastModifiedBy>
  <cp:revision>110</cp:revision>
  <dcterms:created xsi:type="dcterms:W3CDTF">2015-08-03T20:48:33Z</dcterms:created>
  <dcterms:modified xsi:type="dcterms:W3CDTF">2017-08-02T17:24:10Z</dcterms:modified>
  <cp:category/>
</cp:coreProperties>
</file>